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0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17" r:id="rId3"/>
    <p:sldId id="335" r:id="rId4"/>
    <p:sldId id="325" r:id="rId5"/>
    <p:sldId id="327" r:id="rId6"/>
    <p:sldId id="330" r:id="rId7"/>
    <p:sldId id="324" r:id="rId8"/>
    <p:sldId id="265" r:id="rId9"/>
    <p:sldId id="258" r:id="rId10"/>
    <p:sldId id="298" r:id="rId11"/>
    <p:sldId id="259" r:id="rId12"/>
    <p:sldId id="280" r:id="rId13"/>
    <p:sldId id="288" r:id="rId14"/>
    <p:sldId id="289" r:id="rId15"/>
    <p:sldId id="303" r:id="rId16"/>
    <p:sldId id="261" r:id="rId17"/>
    <p:sldId id="313" r:id="rId18"/>
    <p:sldId id="314" r:id="rId19"/>
    <p:sldId id="291" r:id="rId20"/>
    <p:sldId id="278" r:id="rId21"/>
    <p:sldId id="294" r:id="rId22"/>
    <p:sldId id="312" r:id="rId23"/>
    <p:sldId id="263" r:id="rId24"/>
    <p:sldId id="311" r:id="rId25"/>
    <p:sldId id="264" r:id="rId26"/>
    <p:sldId id="315" r:id="rId27"/>
    <p:sldId id="271" r:id="rId28"/>
    <p:sldId id="306" r:id="rId29"/>
    <p:sldId id="307" r:id="rId30"/>
    <p:sldId id="321" r:id="rId31"/>
    <p:sldId id="316" r:id="rId32"/>
    <p:sldId id="274" r:id="rId33"/>
    <p:sldId id="299" r:id="rId34"/>
    <p:sldId id="309" r:id="rId35"/>
    <p:sldId id="318" r:id="rId36"/>
    <p:sldId id="276" r:id="rId37"/>
    <p:sldId id="337" r:id="rId38"/>
    <p:sldId id="336" r:id="rId39"/>
    <p:sldId id="338" r:id="rId40"/>
    <p:sldId id="340" r:id="rId41"/>
    <p:sldId id="341" r:id="rId42"/>
    <p:sldId id="342" r:id="rId43"/>
    <p:sldId id="343" r:id="rId44"/>
    <p:sldId id="344" r:id="rId45"/>
    <p:sldId id="345" r:id="rId46"/>
    <p:sldId id="310" r:id="rId47"/>
    <p:sldId id="277" r:id="rId48"/>
    <p:sldId id="292" r:id="rId49"/>
    <p:sldId id="284" r:id="rId50"/>
    <p:sldId id="285" r:id="rId51"/>
    <p:sldId id="275" r:id="rId52"/>
    <p:sldId id="332" r:id="rId53"/>
    <p:sldId id="333" r:id="rId54"/>
    <p:sldId id="287" r:id="rId55"/>
    <p:sldId id="273" r:id="rId56"/>
    <p:sldId id="301" r:id="rId57"/>
    <p:sldId id="281" r:id="rId58"/>
    <p:sldId id="286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6C7"/>
    <a:srgbClr val="00FF00"/>
    <a:srgbClr val="434343"/>
    <a:srgbClr val="6096C6"/>
    <a:srgbClr val="6197C7"/>
    <a:srgbClr val="6097C7"/>
    <a:srgbClr val="41719C"/>
    <a:srgbClr val="21FF56"/>
    <a:srgbClr val="EAE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57224" autoAdjust="0"/>
  </p:normalViewPr>
  <p:slideViewPr>
    <p:cSldViewPr snapToGrid="0">
      <p:cViewPr>
        <p:scale>
          <a:sx n="75" d="100"/>
          <a:sy n="75" d="100"/>
        </p:scale>
        <p:origin x="378" y="-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26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B5E34-81FB-47F8-8E56-59B3286538CD}" type="datetimeFigureOut">
              <a:rPr lang="de-CH" smtClean="0"/>
              <a:t>04.09.2015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79FE1-E66A-4B4D-9760-05A421C3979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510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7084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One way to speed up the</a:t>
            </a:r>
            <a:r>
              <a:rPr lang="de-CH" baseline="0" dirty="0" smtClean="0"/>
              <a:t> code is by doing work in parallel.</a:t>
            </a:r>
          </a:p>
          <a:p>
            <a:r>
              <a:rPr lang="de-CH" baseline="0" dirty="0" smtClean="0"/>
              <a:t>The example image has now a slightly higher resolution to make it easier to see what happens.</a:t>
            </a:r>
          </a:p>
          <a:p>
            <a:r>
              <a:rPr lang="de-CH" baseline="0" dirty="0" smtClean="0"/>
              <a:t>Here, we parallelize over scanlines of the input. </a:t>
            </a:r>
          </a:p>
          <a:p>
            <a:r>
              <a:rPr lang="de-CH" baseline="0" dirty="0" smtClean="0"/>
              <a:t>This is obviously faster than the naive code, but this is still quite a bit from optimal.</a:t>
            </a:r>
          </a:p>
          <a:p>
            <a:r>
              <a:rPr lang="de-CH" baseline="0" dirty="0" smtClean="0"/>
              <a:t>A simple box blur is essentially not limited by computation power, but by memory access.</a:t>
            </a:r>
          </a:p>
          <a:p>
            <a:r>
              <a:rPr lang="de-CH" baseline="0" dirty="0" smtClean="0"/>
              <a:t>Using this schedule, we first load the original image from main memory, then compute blurX, store into main memory and then do the same thing agian for blur Y.</a:t>
            </a:r>
          </a:p>
          <a:p>
            <a:r>
              <a:rPr lang="de-CH" baseline="0" dirty="0" smtClean="0"/>
              <a:t>Todays CPU are quite good at caching things, but in this case, the result of blurX is most likely not in the cache anymore when used by blurY.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4342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One way to</a:t>
            </a:r>
            <a:r>
              <a:rPr lang="de-CH" baseline="0" dirty="0" smtClean="0"/>
              <a:t> improve on the previous schedule is to compute the result of blurX close to when its needed.</a:t>
            </a:r>
            <a:endParaRPr lang="de-CH" baseline="0" dirty="0"/>
          </a:p>
          <a:p>
            <a:r>
              <a:rPr lang="de-CH" baseline="0" dirty="0" smtClean="0"/>
              <a:t>In this new schedule, we first divide the input into tiles of 64 by 32 pixels. </a:t>
            </a:r>
          </a:p>
          <a:p>
            <a:r>
              <a:rPr lang="de-CH" baseline="0" dirty="0" smtClean="0"/>
              <a:t>The variables xo, yo then run over the indices of the tiles.</a:t>
            </a:r>
          </a:p>
          <a:p>
            <a:r>
              <a:rPr lang="de-CH" baseline="0" dirty="0" smtClean="0"/>
              <a:t>Xi and yi run over elements in the respective tile. </a:t>
            </a:r>
          </a:p>
          <a:p>
            <a:r>
              <a:rPr lang="de-CH" baseline="0" dirty="0" smtClean="0"/>
              <a:t>We then parallelize over yo. </a:t>
            </a:r>
          </a:p>
          <a:p>
            <a:r>
              <a:rPr lang="de-CH" baseline="0" dirty="0" smtClean="0"/>
              <a:t>This means, rows of tiles are processed in parallel.</a:t>
            </a:r>
          </a:p>
          <a:p>
            <a:r>
              <a:rPr lang="de-CH" baseline="0" dirty="0" smtClean="0"/>
              <a:t>We can then tell Halide, at which point we want to compute blurX more precisely.</a:t>
            </a:r>
          </a:p>
          <a:p>
            <a:r>
              <a:rPr lang="de-CH" baseline="0" dirty="0" smtClean="0"/>
              <a:t>Here we say we want it to be computed at each row of blurY.</a:t>
            </a:r>
          </a:p>
          <a:p>
            <a:r>
              <a:rPr lang="de-CH" baseline="0" dirty="0" smtClean="0"/>
              <a:t>This means, everytime we compute a row of blurY, we directly compute the not yet computed values of blurX.</a:t>
            </a:r>
          </a:p>
          <a:p>
            <a:r>
              <a:rPr lang="de-CH" baseline="0" dirty="0" smtClean="0"/>
              <a:t>With the store_at command we say at which level we want to store blurX.</a:t>
            </a:r>
          </a:p>
          <a:p>
            <a:r>
              <a:rPr lang="de-CH" baseline="0" dirty="0" smtClean="0"/>
              <a:t>Here, we want the buffer for blurX to be allocated for each tile.</a:t>
            </a:r>
          </a:p>
          <a:p>
            <a:r>
              <a:rPr lang="de-CH" baseline="0" dirty="0" smtClean="0"/>
              <a:t>In practice the buffer is reduced to a circular buffer.</a:t>
            </a:r>
          </a:p>
          <a:p>
            <a:r>
              <a:rPr lang="de-CH" baseline="0" dirty="0" smtClean="0"/>
              <a:t>We only need three rows of blurX at once.</a:t>
            </a:r>
          </a:p>
          <a:p>
            <a:r>
              <a:rPr lang="de-CH" baseline="0" dirty="0" smtClean="0"/>
              <a:t>While the previous schedule was something you could easily do in C++, this schedule would be much more work to implement. </a:t>
            </a:r>
          </a:p>
          <a:p>
            <a:r>
              <a:rPr lang="de-CH" baseline="0" dirty="0" smtClean="0"/>
              <a:t>Obviously you can implement this in raw C++, but it would be more timeconsuming. </a:t>
            </a:r>
          </a:p>
          <a:p>
            <a:r>
              <a:rPr lang="de-CH" baseline="0" dirty="0" smtClean="0"/>
              <a:t>Halide really allows to quickly explore these kind of scheduling ideas without committing to it.</a:t>
            </a:r>
          </a:p>
          <a:p>
            <a:endParaRPr lang="de-CH" dirty="0" smtClean="0"/>
          </a:p>
          <a:p>
            <a:r>
              <a:rPr lang="de-CH" dirty="0" smtClean="0"/>
              <a:t>If</a:t>
            </a:r>
            <a:r>
              <a:rPr lang="de-CH" baseline="0" dirty="0" smtClean="0"/>
              <a:t> we schedule box blur like this: </a:t>
            </a:r>
            <a:r>
              <a:rPr lang="de-CH" dirty="0" smtClean="0"/>
              <a:t>More than two times faster</a:t>
            </a:r>
            <a:r>
              <a:rPr lang="de-CH" baseline="0" dirty="0" smtClean="0"/>
              <a:t> than the naive parallelization over y</a:t>
            </a:r>
          </a:p>
          <a:p>
            <a:r>
              <a:rPr lang="de-CH" baseline="0" dirty="0" smtClean="0"/>
              <a:t>Speedup of 3 times if the blur radius is increased.</a:t>
            </a:r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059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604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Show zoom in: different scales are good in different</a:t>
            </a:r>
            <a:r>
              <a:rPr lang="de-CH" baseline="0" dirty="0" smtClean="0"/>
              <a:t> region (explain what «candidate filters» are). Want to get opt. Combination of these images. </a:t>
            </a:r>
            <a:r>
              <a:rPr lang="de-CH" baseline="0" dirty="0" smtClean="0">
                <a:sym typeface="Wingdings" panose="05000000000000000000" pitchFamily="2" charset="2"/>
              </a:rPr>
              <a:t> estimate error...</a:t>
            </a:r>
            <a:endParaRPr lang="de-CH" dirty="0" smtClean="0"/>
          </a:p>
          <a:p>
            <a:r>
              <a:rPr lang="de-CH" dirty="0" smtClean="0"/>
              <a:t>Reveal candidate filter box, then show zoom in</a:t>
            </a:r>
            <a:r>
              <a:rPr lang="de-CH" baseline="0" dirty="0" smtClean="0"/>
              <a:t> (text which says: «sensitive to color, sensitive to features, ignoring color» etc.</a:t>
            </a:r>
          </a:p>
          <a:p>
            <a:r>
              <a:rPr lang="de-CH" baseline="0" smtClean="0"/>
              <a:t>Go back to original slide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The first algorithm we implemented</a:t>
            </a:r>
            <a:r>
              <a:rPr lang="de-CH" baseline="0" dirty="0" smtClean="0"/>
              <a:t> using Halide is the RDFC algorithm by Rousselle et al.</a:t>
            </a:r>
          </a:p>
          <a:p>
            <a:r>
              <a:rPr lang="de-CH" baseline="0" dirty="0" smtClean="0"/>
              <a:t>This algorithm denoises ordinary Monte Carlo </a:t>
            </a:r>
            <a:r>
              <a:rPr lang="de-CH" baseline="0" dirty="0" err="1" smtClean="0"/>
              <a:t>renderings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takes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noisy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color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features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In the context of rendering, by features we mean additional information about  a scene which can be cheaply collected during rendering. </a:t>
            </a:r>
          </a:p>
          <a:p>
            <a:r>
              <a:rPr lang="de-CH" baseline="0" dirty="0" smtClean="0"/>
              <a:t>These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shadows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positions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objects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textures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normals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scene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They</a:t>
            </a:r>
            <a:r>
              <a:rPr lang="de-CH" baseline="0" dirty="0" smtClean="0"/>
              <a:t> are much less noisy, because their value only depends about the primary hit of a path in the scene.</a:t>
            </a:r>
          </a:p>
          <a:p>
            <a:r>
              <a:rPr lang="de-CH" baseline="0" dirty="0" smtClean="0"/>
              <a:t>The input to the algorithm is the rendered color image and a number of feature buffers.</a:t>
            </a:r>
          </a:p>
          <a:p>
            <a:r>
              <a:rPr lang="de-CH" baseline="0" dirty="0" smtClean="0"/>
              <a:t>The algorithm then works by essentially applying an edge aware blurring the noisy image.</a:t>
            </a:r>
          </a:p>
          <a:p>
            <a:r>
              <a:rPr lang="de-CH" baseline="0" dirty="0" smtClean="0"/>
              <a:t>The filtering is constrained by the color and the features. </a:t>
            </a:r>
          </a:p>
          <a:p>
            <a:r>
              <a:rPr lang="de-CH" baseline="0" dirty="0" smtClean="0"/>
              <a:t>This means that if there is a strong edge for example in the normals, the algorithm does not blur accross this edge.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 filter allows to vary the sensitivity to the information from the noisy color image and to the feature information.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These parameters can typically not be set globally optimal.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There is essentially a different optimal parameter setting at each pixel.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 optimal parameters are unfortunately unknown.</a:t>
            </a:r>
          </a:p>
          <a:p>
            <a:r>
              <a:rPr lang="de-CH" baseline="0" dirty="0" smtClean="0"/>
              <a:t>RDFC now filters the color image three times using different parameters for these sensitivities. </a:t>
            </a:r>
          </a:p>
          <a:p>
            <a:r>
              <a:rPr lang="de-CH" baseline="0" dirty="0" smtClean="0"/>
              <a:t>For each candidate filter RDFC then estimates the per pixel mean squared error. </a:t>
            </a:r>
          </a:p>
          <a:p>
            <a:r>
              <a:rPr lang="de-CH" baseline="0" dirty="0" smtClean="0"/>
              <a:t>The error is estimated using Steins unbiased risk estimate [Stein 1981], which gives an unbiased estimate of the MSE.</a:t>
            </a:r>
          </a:p>
          <a:p>
            <a:r>
              <a:rPr lang="de-CH" baseline="0" dirty="0" smtClean="0"/>
              <a:t>The error estimate is used to compute a filter selection map. </a:t>
            </a:r>
          </a:p>
          <a:p>
            <a:r>
              <a:rPr lang="de-CH" baseline="0" dirty="0" smtClean="0"/>
              <a:t>The filters are then averaged using this selection map to get a final result image.</a:t>
            </a:r>
          </a:p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342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Show zoom in: different scales are good in different</a:t>
            </a:r>
            <a:r>
              <a:rPr lang="de-CH" baseline="0" dirty="0" smtClean="0"/>
              <a:t> region (explain what «candidate filters» are). Want to get opt. Combination of these images. </a:t>
            </a:r>
            <a:r>
              <a:rPr lang="de-CH" baseline="0" dirty="0" smtClean="0">
                <a:sym typeface="Wingdings" panose="05000000000000000000" pitchFamily="2" charset="2"/>
              </a:rPr>
              <a:t> estimate error...</a:t>
            </a:r>
            <a:endParaRPr lang="de-CH" dirty="0" smtClean="0"/>
          </a:p>
          <a:p>
            <a:r>
              <a:rPr lang="de-CH" dirty="0" smtClean="0"/>
              <a:t>Reveal candidate filter box, then show zoom in</a:t>
            </a:r>
            <a:r>
              <a:rPr lang="de-CH" baseline="0" dirty="0" smtClean="0"/>
              <a:t> (text which says: «sensitive to color, sensitive to features, ignoring color» etc.</a:t>
            </a:r>
          </a:p>
          <a:p>
            <a:r>
              <a:rPr lang="de-CH" baseline="0" smtClean="0"/>
              <a:t>Go back to original slide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The first algorithm we implemented</a:t>
            </a:r>
            <a:r>
              <a:rPr lang="de-CH" baseline="0" dirty="0" smtClean="0"/>
              <a:t> using Halide is the RDFC algorithm by Rousselle et al.</a:t>
            </a:r>
          </a:p>
          <a:p>
            <a:r>
              <a:rPr lang="de-CH" baseline="0" dirty="0" smtClean="0"/>
              <a:t>This algorithm denoises ordinary Monte Carlo </a:t>
            </a:r>
            <a:r>
              <a:rPr lang="de-CH" baseline="0" dirty="0" err="1" smtClean="0"/>
              <a:t>renderings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takes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noisy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color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features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In the context of rendering, by features we mean additional information about  a scene which can be cheaply collected during rendering. </a:t>
            </a:r>
          </a:p>
          <a:p>
            <a:r>
              <a:rPr lang="de-CH" baseline="0" dirty="0" smtClean="0"/>
              <a:t>These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shadows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positions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objects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textures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normals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scene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They</a:t>
            </a:r>
            <a:r>
              <a:rPr lang="de-CH" baseline="0" dirty="0" smtClean="0"/>
              <a:t> are much less noisy, because their value only depends about the primary hit of a path in the scene.</a:t>
            </a:r>
          </a:p>
          <a:p>
            <a:r>
              <a:rPr lang="de-CH" baseline="0" dirty="0" smtClean="0"/>
              <a:t>The input to the algorithm is the rendered color image and a number of feature buffers.</a:t>
            </a:r>
          </a:p>
          <a:p>
            <a:r>
              <a:rPr lang="de-CH" baseline="0" dirty="0" smtClean="0"/>
              <a:t>The algorithm then works by essentially applying an edge aware blurring the noisy image.</a:t>
            </a:r>
          </a:p>
          <a:p>
            <a:r>
              <a:rPr lang="de-CH" baseline="0" dirty="0" smtClean="0"/>
              <a:t>The filtering is constrained by the color and the features. </a:t>
            </a:r>
          </a:p>
          <a:p>
            <a:r>
              <a:rPr lang="de-CH" baseline="0" dirty="0" smtClean="0"/>
              <a:t>This means that if there is a strong edge for example in the normals, the algorithm does not blur accross this edge.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 filter allows to vary the sensitivity to the information from the noisy color image and to the feature information.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These parameters can typically not be set globally optimal.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There is essentially a different optimal parameter setting at each pixel.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The optimal parameters are unfortunately unknown.</a:t>
            </a:r>
          </a:p>
          <a:p>
            <a:r>
              <a:rPr lang="de-CH" baseline="0" dirty="0" smtClean="0"/>
              <a:t>RDFC now filters the color image three times using different parameters for these sensitivities. </a:t>
            </a:r>
          </a:p>
          <a:p>
            <a:r>
              <a:rPr lang="de-CH" baseline="0" dirty="0" smtClean="0"/>
              <a:t>For each candidate filter RDFC then estimates the per pixel mean squared error. </a:t>
            </a:r>
          </a:p>
          <a:p>
            <a:r>
              <a:rPr lang="de-CH" baseline="0" dirty="0" smtClean="0"/>
              <a:t>The error is estimated using Steins unbiased risk estimate [Stein 1981], which gives an unbiased estimate of the MSE.</a:t>
            </a:r>
          </a:p>
          <a:p>
            <a:r>
              <a:rPr lang="de-CH" baseline="0" dirty="0" smtClean="0"/>
              <a:t>The error estimate is used to compute a filter selection map. </a:t>
            </a:r>
          </a:p>
          <a:p>
            <a:r>
              <a:rPr lang="de-CH" baseline="0" dirty="0" smtClean="0"/>
              <a:t>The filters are then averaged using this selection map to get a final result image.</a:t>
            </a:r>
          </a:p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257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3.07  x 10^-2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0279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We</a:t>
            </a:r>
            <a:r>
              <a:rPr lang="de-CH" baseline="0" dirty="0" smtClean="0"/>
              <a:t> wrote both a GPU and a CPU schedule for our RDFC implementation</a:t>
            </a:r>
          </a:p>
          <a:p>
            <a:r>
              <a:rPr lang="de-CH" baseline="0" dirty="0" smtClean="0"/>
              <a:t>Our code outperforms the previous implementations on the GPU and CPU.</a:t>
            </a:r>
          </a:p>
          <a:p>
            <a:r>
              <a:rPr lang="de-CH" baseline="0" dirty="0" smtClean="0"/>
              <a:t>The speedup on the GPU was mainly achieved using shared memory and by merging some kernels in order to keep intermediate results in registers</a:t>
            </a:r>
          </a:p>
          <a:p>
            <a:r>
              <a:rPr lang="de-CH" baseline="0" dirty="0" smtClean="0"/>
              <a:t>On the CPU, the speedup is due to vectoriztation and using the fast blur schedule from the previous code example.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681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The second</a:t>
            </a:r>
            <a:r>
              <a:rPr lang="de-CH" baseline="0" dirty="0" smtClean="0"/>
              <a:t> algorithm we implemented is Dual Domain Image Denoising.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This algorithm is a general denoising algorithm and can for example be used to denoise noisy digital photographs.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Technically it estimates the noise both in spatial and in frequency domain to get a state-of-the-art denoising result.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DDID is much simpler than other denoising algorithms with comparable quality.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1.8</a:t>
            </a:r>
            <a:r>
              <a:rPr lang="de-CH" baseline="0" dirty="0" smtClean="0"/>
              <a:t> x 10^-3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8372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Find</a:t>
            </a:r>
            <a:r>
              <a:rPr lang="de-CH" baseline="0" dirty="0" smtClean="0"/>
              <a:t> nicer way to present timings, like a table maybe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9399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Overall</a:t>
            </a:r>
            <a:r>
              <a:rPr lang="de-CH" baseline="0" dirty="0" smtClean="0"/>
              <a:t> we managed to outperform the existing implementations of both algorithms</a:t>
            </a:r>
          </a:p>
          <a:p>
            <a:r>
              <a:rPr lang="de-CH" baseline="0" dirty="0" smtClean="0"/>
              <a:t>Halide code can beat the performance of C++ code even though it abstracts many things </a:t>
            </a:r>
          </a:p>
          <a:p>
            <a:r>
              <a:rPr lang="de-CH" baseline="0" dirty="0" smtClean="0"/>
              <a:t>Optimizing code using Halide is fast and easy also for more complex code than a box blur</a:t>
            </a:r>
          </a:p>
          <a:p>
            <a:r>
              <a:rPr lang="de-CH" baseline="0" dirty="0" smtClean="0"/>
              <a:t>Note, that since Halide is an abstraction of the underlying hardware, it also has a few limitations</a:t>
            </a:r>
          </a:p>
          <a:p>
            <a:r>
              <a:rPr lang="de-CH" baseline="0" dirty="0" smtClean="0"/>
              <a:t>In the context of GPU programming, it does not allow you to use streams, textures, atomic operations and intra warp operations. </a:t>
            </a:r>
          </a:p>
          <a:p>
            <a:r>
              <a:rPr lang="de-CH" baseline="0" dirty="0" smtClean="0"/>
              <a:t>The two algorithms we implemented did not require these kind of features, but thats certainly something one should consider before working with halide.</a:t>
            </a:r>
          </a:p>
          <a:p>
            <a:r>
              <a:rPr lang="de-CH" baseline="0" dirty="0" smtClean="0"/>
              <a:t>Its also important to mention that there are still a few bugs. Halide is still quite a new technology.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Halide should currently not be used</a:t>
            </a:r>
          </a:p>
          <a:p>
            <a:pPr lvl="1"/>
            <a:r>
              <a:rPr lang="de-CH" dirty="0" smtClean="0"/>
              <a:t>the code only needs to run on one machine in the lab</a:t>
            </a:r>
          </a:p>
          <a:p>
            <a:pPr lvl="1"/>
            <a:r>
              <a:rPr lang="de-CH" dirty="0" smtClean="0"/>
              <a:t>Performance is not a huge issue</a:t>
            </a:r>
            <a:r>
              <a:rPr lang="de-CH" baseline="0" dirty="0" smtClean="0"/>
              <a:t> or </a:t>
            </a:r>
            <a:r>
              <a:rPr lang="de-CH" dirty="0" smtClean="0"/>
              <a:t>optimization trivial</a:t>
            </a:r>
          </a:p>
          <a:p>
            <a:pPr lvl="1"/>
            <a:r>
              <a:rPr lang="de-CH" dirty="0" smtClean="0"/>
              <a:t>when working under tight deadlines (still some bugs...)</a:t>
            </a:r>
          </a:p>
          <a:p>
            <a:pPr lvl="1"/>
            <a:endParaRPr lang="de-CH" dirty="0" smtClean="0"/>
          </a:p>
          <a:p>
            <a:pPr lvl="1"/>
            <a:endParaRPr lang="de-CH" dirty="0" smtClean="0"/>
          </a:p>
          <a:p>
            <a:r>
              <a:rPr lang="de-CH" dirty="0" smtClean="0"/>
              <a:t>Halide should be considered when</a:t>
            </a:r>
          </a:p>
          <a:p>
            <a:pPr lvl="1"/>
            <a:r>
              <a:rPr lang="de-CH" dirty="0" smtClean="0"/>
              <a:t>performance is very important</a:t>
            </a:r>
          </a:p>
          <a:p>
            <a:pPr lvl="1"/>
            <a:r>
              <a:rPr lang="de-CH" dirty="0" smtClean="0"/>
              <a:t>portability is required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13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My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around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creating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realistic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images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computationally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This </a:t>
            </a:r>
            <a:r>
              <a:rPr lang="de-CH" baseline="0" dirty="0" err="1" smtClean="0"/>
              <a:t>has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applications</a:t>
            </a:r>
            <a:r>
              <a:rPr lang="de-CH" baseline="0" dirty="0" smtClean="0"/>
              <a:t>, ranging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movies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games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architectural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visualizations</a:t>
            </a:r>
            <a:r>
              <a:rPr lang="de-CH" baseline="0" dirty="0" smtClean="0"/>
              <a:t>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917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745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Gradient-domain</a:t>
            </a:r>
            <a:r>
              <a:rPr lang="de-CH" baseline="0" dirty="0" smtClean="0"/>
              <a:t> rendering algorithms essentially work by sampling a noisy base image like conventional path tracing algorithms.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This base image has strong high frequency noise.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Simultaneously we also sample image space gradients in x and y directions.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Reconstruction: high frequency from gradients, low frequencies from base image. Gradients less noise =&gt; less noise in reconstruction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1172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(</a:t>
            </a:r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equation</a:t>
            </a:r>
            <a:r>
              <a:rPr lang="de-CH" dirty="0" smtClean="0"/>
              <a:t>, </a:t>
            </a:r>
            <a:r>
              <a:rPr lang="de-CH" dirty="0" err="1" smtClean="0"/>
              <a:t>explain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different </a:t>
            </a:r>
            <a:r>
              <a:rPr lang="de-CH" dirty="0" err="1" smtClean="0"/>
              <a:t>terms</a:t>
            </a:r>
            <a:r>
              <a:rPr lang="de-CH" dirty="0" smtClean="0"/>
              <a:t> (</a:t>
            </a:r>
            <a:r>
              <a:rPr lang="de-CH" dirty="0" err="1" smtClean="0"/>
              <a:t>introduce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notation</a:t>
            </a:r>
            <a:r>
              <a:rPr lang="de-CH" dirty="0" smtClean="0"/>
              <a:t> </a:t>
            </a:r>
            <a:r>
              <a:rPr lang="de-CH" dirty="0" err="1" smtClean="0"/>
              <a:t>already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previous</a:t>
            </a:r>
            <a:r>
              <a:rPr lang="de-CH" dirty="0" smtClean="0"/>
              <a:t> </a:t>
            </a:r>
            <a:r>
              <a:rPr lang="de-CH" dirty="0" err="1" smtClean="0"/>
              <a:t>slide</a:t>
            </a:r>
            <a:r>
              <a:rPr lang="de-CH" dirty="0" smtClean="0"/>
              <a:t>))</a:t>
            </a:r>
          </a:p>
          <a:p>
            <a:endParaRPr lang="de-CH" dirty="0" smtClean="0"/>
          </a:p>
          <a:p>
            <a:r>
              <a:rPr lang="de-CH" dirty="0" smtClean="0"/>
              <a:t>Build up equation</a:t>
            </a:r>
            <a:r>
              <a:rPr lang="de-CH" baseline="0" dirty="0" smtClean="0"/>
              <a:t> piecewise. Image , gradients, alpha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7442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Quickly</a:t>
            </a:r>
            <a:r>
              <a:rPr lang="de-CH" dirty="0" smtClean="0"/>
              <a:t> </a:t>
            </a:r>
            <a:r>
              <a:rPr lang="de-CH" dirty="0" err="1" smtClean="0"/>
              <a:t>show</a:t>
            </a:r>
            <a:r>
              <a:rPr lang="de-CH" dirty="0" smtClean="0"/>
              <a:t> L1 </a:t>
            </a:r>
            <a:r>
              <a:rPr lang="de-CH" dirty="0" err="1" smtClean="0"/>
              <a:t>vs</a:t>
            </a:r>
            <a:r>
              <a:rPr lang="de-CH" dirty="0" smtClean="0"/>
              <a:t> L2 </a:t>
            </a:r>
            <a:r>
              <a:rPr lang="de-CH" dirty="0" err="1" smtClean="0"/>
              <a:t>and</a:t>
            </a:r>
            <a:r>
              <a:rPr lang="de-CH" dirty="0" smtClean="0"/>
              <a:t> non-zero </a:t>
            </a:r>
            <a:r>
              <a:rPr lang="de-CH" dirty="0" err="1" smtClean="0"/>
              <a:t>curl</a:t>
            </a:r>
            <a:r>
              <a:rPr lang="de-CH" dirty="0" smtClean="0"/>
              <a:t> 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conflicting</a:t>
            </a:r>
            <a:r>
              <a:rPr lang="de-CH" dirty="0" smtClean="0"/>
              <a:t> </a:t>
            </a:r>
            <a:r>
              <a:rPr lang="de-CH" dirty="0" err="1" smtClean="0"/>
              <a:t>gradients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97416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Show artifacts still present in gradient domain rendering</a:t>
            </a:r>
          </a:p>
          <a:p>
            <a:r>
              <a:rPr lang="de-CH" dirty="0" smtClean="0"/>
              <a:t>Really the right comparison?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461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Make reconstructed image piecewise smoother by adding</a:t>
            </a:r>
            <a:r>
              <a:rPr lang="de-CH" baseline="0" dirty="0" smtClean="0"/>
              <a:t> additional constraints</a:t>
            </a:r>
          </a:p>
          <a:p>
            <a:endParaRPr lang="de-CH" baseline="0" dirty="0" smtClean="0"/>
          </a:p>
          <a:p>
            <a:r>
              <a:rPr lang="de-CH" baseline="0" dirty="0" smtClean="0"/>
              <a:t>Features are usually very smooth (show reconstructed image (L1), next to it smooth features (crops, duck)). Also note that features capture most of the important scene details.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2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554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0802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5757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Ideally,</a:t>
            </a:r>
            <a:r>
              <a:rPr lang="de-CH" baseline="0" smtClean="0"/>
              <a:t> the converged image should be locally exactly the sum of local feature patches. </a:t>
            </a:r>
            <a:endParaRPr lang="de-CH" smtClean="0"/>
          </a:p>
          <a:p>
            <a:r>
              <a:rPr lang="de-CH" dirty="0" smtClean="0"/>
              <a:t>For</a:t>
            </a:r>
            <a:r>
              <a:rPr lang="de-CH" baseline="0" dirty="0" smtClean="0"/>
              <a:t> some regions this makes sense</a:t>
            </a:r>
          </a:p>
          <a:p>
            <a:r>
              <a:rPr lang="de-CH" baseline="0" dirty="0" smtClean="0"/>
              <a:t>For others not so much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filter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consistent</a:t>
            </a:r>
            <a:r>
              <a:rPr lang="de-CH" baseline="0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892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Rendering </a:t>
            </a:r>
            <a:r>
              <a:rPr lang="de-CH" dirty="0" err="1" smtClean="0"/>
              <a:t>realistic</a:t>
            </a:r>
            <a:r>
              <a:rPr lang="de-CH" dirty="0" smtClean="0"/>
              <a:t> </a:t>
            </a:r>
            <a:r>
              <a:rPr lang="de-CH" dirty="0" err="1" smtClean="0"/>
              <a:t>images</a:t>
            </a:r>
            <a:r>
              <a:rPr lang="de-CH" dirty="0" smtClean="0"/>
              <a:t> </a:t>
            </a:r>
            <a:r>
              <a:rPr lang="de-CH" dirty="0" err="1" smtClean="0"/>
              <a:t>requires</a:t>
            </a:r>
            <a:r>
              <a:rPr lang="de-CH" dirty="0" smtClean="0"/>
              <a:t> </a:t>
            </a:r>
            <a:r>
              <a:rPr lang="de-CH" dirty="0" err="1" smtClean="0"/>
              <a:t>simulating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light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transported</a:t>
            </a:r>
            <a:r>
              <a:rPr lang="de-CH" baseline="0" dirty="0" smtClean="0"/>
              <a:t> in a </a:t>
            </a:r>
            <a:r>
              <a:rPr lang="de-CH" baseline="0" dirty="0" err="1" smtClean="0"/>
              <a:t>scene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physically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correct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produced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light in a </a:t>
            </a:r>
            <a:r>
              <a:rPr lang="de-CH" baseline="0" dirty="0" err="1" smtClean="0"/>
              <a:t>scene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Monte Carlo </a:t>
            </a:r>
            <a:r>
              <a:rPr lang="de-CH" baseline="0" dirty="0" err="1" smtClean="0"/>
              <a:t>algorithms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These </a:t>
            </a:r>
            <a:r>
              <a:rPr lang="de-CH" baseline="0" dirty="0" err="1" smtClean="0"/>
              <a:t>algorithms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essentially</a:t>
            </a:r>
            <a:r>
              <a:rPr lang="de-CH" baseline="0" dirty="0" smtClean="0"/>
              <a:t> sample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random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paths</a:t>
            </a:r>
            <a:r>
              <a:rPr lang="de-CH" baseline="0" dirty="0" smtClean="0"/>
              <a:t> in a </a:t>
            </a:r>
            <a:r>
              <a:rPr lang="de-CH" baseline="0" dirty="0" err="1" smtClean="0"/>
              <a:t>scene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record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amount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light </a:t>
            </a:r>
            <a:r>
              <a:rPr lang="de-CH" baseline="0" dirty="0" err="1" smtClean="0"/>
              <a:t>carried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along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paths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7155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6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2677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Show nice results</a:t>
            </a:r>
          </a:p>
          <a:p>
            <a:r>
              <a:rPr lang="de-CH" dirty="0" smtClean="0"/>
              <a:t>Compare 4x</a:t>
            </a:r>
            <a:r>
              <a:rPr lang="de-CH" baseline="0" dirty="0" smtClean="0"/>
              <a:t> BDPT, correct L1,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441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Todo: RMSE (full,</a:t>
            </a:r>
            <a:r>
              <a:rPr lang="de-CH" baseline="0" dirty="0" smtClean="0"/>
              <a:t> no inset)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616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Todo: RMSE (full,</a:t>
            </a:r>
            <a:r>
              <a:rPr lang="de-CH" baseline="0" dirty="0" smtClean="0"/>
              <a:t> no inset)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748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Todo: RMSE (full,</a:t>
            </a:r>
            <a:r>
              <a:rPr lang="de-CH" baseline="0" dirty="0" smtClean="0"/>
              <a:t> no inset)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097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Increase</a:t>
            </a:r>
            <a:r>
              <a:rPr lang="de-CH" dirty="0" smtClean="0"/>
              <a:t> </a:t>
            </a:r>
            <a:r>
              <a:rPr lang="de-CH" dirty="0" err="1" smtClean="0"/>
              <a:t>solver</a:t>
            </a:r>
            <a:r>
              <a:rPr lang="de-CH" dirty="0" smtClean="0"/>
              <a:t> </a:t>
            </a:r>
            <a:r>
              <a:rPr lang="de-CH" dirty="0" err="1" smtClean="0"/>
              <a:t>speed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preconditioning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constraint</a:t>
            </a:r>
            <a:r>
              <a:rPr lang="de-CH" dirty="0" smtClean="0"/>
              <a:t> </a:t>
            </a:r>
            <a:r>
              <a:rPr lang="de-CH" dirty="0" err="1" smtClean="0"/>
              <a:t>matrix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4103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8543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6070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Show </a:t>
            </a:r>
            <a:r>
              <a:rPr lang="de-CH" dirty="0" err="1" smtClean="0"/>
              <a:t>pipeline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explain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step</a:t>
            </a:r>
            <a:r>
              <a:rPr lang="de-CH" dirty="0" smtClean="0"/>
              <a:t>. Keep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short</a:t>
            </a:r>
            <a:r>
              <a:rPr lang="de-CH" dirty="0" smtClean="0"/>
              <a:t> (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same </a:t>
            </a:r>
            <a:r>
              <a:rPr lang="de-CH" dirty="0" err="1" smtClean="0"/>
              <a:t>pipeline</a:t>
            </a:r>
            <a:r>
              <a:rPr lang="de-CH" dirty="0" smtClean="0"/>
              <a:t> </a:t>
            </a:r>
            <a:r>
              <a:rPr lang="de-CH" dirty="0" err="1" smtClean="0"/>
              <a:t>images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in </a:t>
            </a:r>
            <a:r>
              <a:rPr lang="de-CH" dirty="0" err="1" smtClean="0"/>
              <a:t>thesis</a:t>
            </a:r>
            <a:r>
              <a:rPr lang="de-CH" dirty="0" smtClean="0"/>
              <a:t>, </a:t>
            </a:r>
            <a:r>
              <a:rPr lang="de-CH" dirty="0" err="1" smtClean="0"/>
              <a:t>slightly</a:t>
            </a:r>
            <a:r>
              <a:rPr lang="de-CH" dirty="0" smtClean="0"/>
              <a:t> </a:t>
            </a:r>
            <a:r>
              <a:rPr lang="de-CH" dirty="0" err="1" smtClean="0"/>
              <a:t>modified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display</a:t>
            </a:r>
            <a:r>
              <a:rPr lang="de-CH" dirty="0" smtClean="0"/>
              <a:t>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36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aseline="0" dirty="0" smtClean="0"/>
              <a:t>Convergence is very slow: the estimate is an unbiased estimated at each pixel, but exhibits significant variance.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0737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369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034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Dictionaries</a:t>
            </a:r>
            <a:r>
              <a:rPr lang="de-CH" baseline="0" dirty="0" smtClean="0"/>
              <a:t> not feasible: global optimization leads 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6174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7225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Write Gamma_k I as «patch_k(I)» (as function instead of matrix mult)</a:t>
            </a:r>
          </a:p>
          <a:p>
            <a:r>
              <a:rPr lang="de-CH" dirty="0" smtClean="0"/>
              <a:t>SWITCH ORDER, do not mention SVD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9304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393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Many many</a:t>
            </a:r>
            <a:r>
              <a:rPr lang="de-CH" baseline="0" dirty="0" smtClean="0"/>
              <a:t> algorithms to reduce this variance or to somehow simplify the whole process.</a:t>
            </a:r>
            <a:br>
              <a:rPr lang="de-CH" baseline="0" dirty="0" smtClean="0"/>
            </a:br>
            <a:r>
              <a:rPr lang="de-CH" baseline="0" dirty="0" smtClean="0"/>
              <a:t>One approach that got a bit more popular in recent years is to first compute an unbiased Monte Carlo estimate and then filtering it.</a:t>
            </a:r>
          </a:p>
          <a:p>
            <a:r>
              <a:rPr lang="de-CH" baseline="0" dirty="0" smtClean="0"/>
              <a:t>The filtering adds bias, but reduces variance. Image is then closer to the reference image in terms of mean square error. </a:t>
            </a:r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rMSE</a:t>
            </a:r>
            <a:r>
              <a:rPr lang="de-CH" baseline="0" dirty="0" smtClean="0"/>
              <a:t> 1.3 * 10^-3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249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930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Halide</a:t>
            </a:r>
            <a:r>
              <a:rPr lang="de-CH" baseline="0" dirty="0" smtClean="0"/>
              <a:t> is a domain specific language for image processing. Halide code is typically part of a larger c++ program and does only deal with image processing. </a:t>
            </a:r>
          </a:p>
          <a:p>
            <a:r>
              <a:rPr lang="de-CH" baseline="0" dirty="0" smtClean="0"/>
              <a:t>Motivation: </a:t>
            </a:r>
          </a:p>
          <a:p>
            <a:r>
              <a:rPr lang="de-CH" baseline="0" dirty="0" smtClean="0"/>
              <a:t>The main motiviation behind halide is to make it easier to write fast image processing code. </a:t>
            </a:r>
          </a:p>
          <a:p>
            <a:r>
              <a:rPr lang="de-CH" baseline="0" dirty="0" smtClean="0"/>
              <a:t>Many image processing algorithms require interactivity as the user may wants to tweak settings. </a:t>
            </a:r>
          </a:p>
          <a:p>
            <a:r>
              <a:rPr lang="de-CH" baseline="0" dirty="0" smtClean="0"/>
              <a:t>The speed of execution can often make the difference whether and algorithm is used in practise or not. </a:t>
            </a:r>
          </a:p>
          <a:p>
            <a:r>
              <a:rPr lang="de-CH" baseline="0" dirty="0" smtClean="0"/>
              <a:t>Writing fast code is hard and the resulting code is often hard to read and maintain.</a:t>
            </a:r>
          </a:p>
          <a:p>
            <a:endParaRPr lang="de-CH" baseline="0" dirty="0" smtClean="0"/>
          </a:p>
          <a:p>
            <a:r>
              <a:rPr lang="de-CH" baseline="0" dirty="0" smtClean="0"/>
              <a:t>Halide deals with these problems by separating the algorithm from its schedule. The specification of the functionality is seperated from how the algorithm is executed. </a:t>
            </a:r>
          </a:p>
          <a:p>
            <a:r>
              <a:rPr lang="de-CH" baseline="0" dirty="0" smtClean="0"/>
              <a:t>This prevents the programmer from accidentally modifying the functionality of the algorithm while optimizing.</a:t>
            </a:r>
          </a:p>
          <a:p>
            <a:r>
              <a:rPr lang="de-CH" baseline="0" dirty="0" smtClean="0"/>
              <a:t>It also allows to quickly explore different schedules without having to write  a lot of code.</a:t>
            </a:r>
          </a:p>
          <a:p>
            <a:r>
              <a:rPr lang="de-CH" baseline="0" dirty="0" smtClean="0"/>
              <a:t>The sepearation of the schedule makes the code easier to read.</a:t>
            </a:r>
          </a:p>
          <a:p>
            <a:r>
              <a:rPr lang="de-CH" baseline="0" dirty="0" smtClean="0"/>
              <a:t>It’s about giving the programmer full control and not about auto-optimization. 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418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Lets have</a:t>
            </a:r>
            <a:r>
              <a:rPr lang="de-CH" baseline="0" dirty="0" smtClean="0"/>
              <a:t> a look at a small code example. </a:t>
            </a:r>
            <a:r>
              <a:rPr lang="de-CH" baseline="0" dirty="0"/>
              <a:t> </a:t>
            </a:r>
            <a:endParaRPr lang="de-CH" baseline="0" dirty="0" smtClean="0"/>
          </a:p>
          <a:p>
            <a:r>
              <a:rPr lang="de-CH" baseline="0" dirty="0" smtClean="0"/>
              <a:t>This example code computes  a simple 3 x 3 box blur.</a:t>
            </a:r>
          </a:p>
          <a:p>
            <a:r>
              <a:rPr lang="de-CH" baseline="0" dirty="0" smtClean="0"/>
              <a:t>This means it first averages three horizontal values and then averages three vertical values.</a:t>
            </a:r>
          </a:p>
          <a:p>
            <a:r>
              <a:rPr lang="de-CH" baseline="0" dirty="0" smtClean="0"/>
              <a:t>First we need to declare the functions and variables we are going to use.</a:t>
            </a:r>
          </a:p>
          <a:p>
            <a:r>
              <a:rPr lang="de-CH" baseline="0" dirty="0" smtClean="0"/>
              <a:t>Halide follows a functional paradigm. You cannot manually write loops or conditions in Halide, everything is a function.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function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wrap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image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take</a:t>
            </a:r>
            <a:r>
              <a:rPr lang="de-CH" baseline="0" dirty="0" smtClean="0"/>
              <a:t> care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boundary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conditions</a:t>
            </a:r>
            <a:endParaRPr lang="de-CH" baseline="0" dirty="0" smtClean="0"/>
          </a:p>
          <a:p>
            <a:r>
              <a:rPr lang="de-CH" baseline="0" dirty="0" err="1" smtClean="0"/>
              <a:t>Then</a:t>
            </a:r>
            <a:r>
              <a:rPr lang="de-CH" baseline="0" dirty="0" smtClean="0"/>
              <a:t> we define two functions blurX and blurY which compute our 3 x 3 box blur by averaging horizontally and then vertically.</a:t>
            </a:r>
          </a:p>
          <a:p>
            <a:endParaRPr lang="de-CH" baseline="0" dirty="0" smtClean="0"/>
          </a:p>
          <a:p>
            <a:r>
              <a:rPr lang="de-CH" baseline="0" dirty="0" smtClean="0"/>
              <a:t>If we were to execute the code like this, Halide would inline every function. This means we would effectively not have this separation into two passes.</a:t>
            </a:r>
          </a:p>
          <a:p>
            <a:r>
              <a:rPr lang="de-CH" baseline="0" dirty="0" smtClean="0"/>
              <a:t>To avoid this, we define a simple schedule.</a:t>
            </a:r>
          </a:p>
          <a:p>
            <a:r>
              <a:rPr lang="de-CH" baseline="0" dirty="0" smtClean="0"/>
              <a:t>By setting the function blurX to «compute_root», we essentially say that all values required from blurX should be computed before any are used.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709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Visually</a:t>
            </a:r>
            <a:r>
              <a:rPr lang="de-CH" baseline="0" dirty="0" smtClean="0"/>
              <a:t> this looks like this.</a:t>
            </a:r>
          </a:p>
          <a:p>
            <a:r>
              <a:rPr lang="de-CH" baseline="0" dirty="0" smtClean="0"/>
              <a:t>On the left we here have the input image.</a:t>
            </a:r>
          </a:p>
          <a:p>
            <a:r>
              <a:rPr lang="de-CH" baseline="0" dirty="0" smtClean="0"/>
              <a:t>Blur colors indicate reads, orange colors indicate write.</a:t>
            </a:r>
          </a:p>
          <a:p>
            <a:r>
              <a:rPr lang="de-CH" baseline="0" dirty="0" smtClean="0"/>
              <a:t>So we first compute each element of blurX by reading three horizontally adjacent values from img.</a:t>
            </a:r>
          </a:p>
          <a:p>
            <a:r>
              <a:rPr lang="de-CH" baseline="0" dirty="0" smtClean="0"/>
              <a:t>BlurY is then computed afterwards by reading 3 vertical neighbors from blurX.</a:t>
            </a:r>
          </a:p>
          <a:p>
            <a:r>
              <a:rPr lang="de-CH" baseline="0" dirty="0" smtClean="0"/>
              <a:t>This code and all the following code I will show runs on the CPU because its a bit easier to explain than code running on the GPU</a:t>
            </a:r>
          </a:p>
          <a:p>
            <a:r>
              <a:rPr lang="de-CH" baseline="0" dirty="0" smtClean="0"/>
              <a:t>TODO: TRY TO ACCELERATE THIS GIF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9FE1-E66A-4B4D-9760-05A421C3979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764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9C714-936E-4FE9-BF9B-917F669C3A49}" type="datetime1">
              <a:rPr lang="de-CH" smtClean="0"/>
              <a:t>04.09.2015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8058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42975" y="1680159"/>
            <a:ext cx="1104900" cy="45719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4F7C-6562-40EA-9F40-FF52364F7CEE}" type="datetime1">
              <a:rPr lang="de-CH" smtClean="0"/>
              <a:t>04.09.2015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5648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8A34-B749-4A25-9CEB-5D3C8C4DFE46}" type="datetime1">
              <a:rPr lang="de-CH" smtClean="0"/>
              <a:t>04.09.2015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Rectangle 6"/>
          <p:cNvSpPr/>
          <p:nvPr userDrawn="1"/>
        </p:nvSpPr>
        <p:spPr>
          <a:xfrm>
            <a:off x="942975" y="1680159"/>
            <a:ext cx="1104900" cy="45719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07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D9CB-B9F3-4BAE-9896-A773A3853F19}" type="datetime1">
              <a:rPr lang="de-CH" smtClean="0"/>
              <a:t>04.09.2015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137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51000">
              <a:schemeClr val="accent3">
                <a:lumMod val="0"/>
                <a:lumOff val="100000"/>
              </a:schemeClr>
            </a:gs>
            <a:gs pos="100000">
              <a:srgbClr val="EAECEE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F092-5DE5-41D0-8797-1B809CCD8FB2}" type="datetime1">
              <a:rPr lang="de-CH" smtClean="0"/>
              <a:t>04.09.2015</a:t>
            </a:fld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16D51-75F6-42D6-886F-AFF5319F0D6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505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1.jpeg"/><Relationship Id="rId7" Type="http://schemas.openxmlformats.org/officeDocument/2006/relationships/image" Target="../media/image2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tags" Target="../tags/tag3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3.png"/><Relationship Id="rId4" Type="http://schemas.openxmlformats.org/officeDocument/2006/relationships/tags" Target="../tags/tag4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7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1.png"/><Relationship Id="rId5" Type="http://schemas.openxmlformats.org/officeDocument/2006/relationships/tags" Target="../tags/tag9.xml"/><Relationship Id="rId10" Type="http://schemas.openxmlformats.org/officeDocument/2006/relationships/image" Target="../media/image70.png"/><Relationship Id="rId4" Type="http://schemas.openxmlformats.org/officeDocument/2006/relationships/tags" Target="../tags/tag8.xml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tags" Target="../tags/tag13.xml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tags" Target="../tags/tag12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tags" Target="../tags/tag11.xml"/><Relationship Id="rId6" Type="http://schemas.openxmlformats.org/officeDocument/2006/relationships/notesSlide" Target="../notesSlides/notesSlide26.xml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tags" Target="../tags/tag14.xml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7.xml"/><Relationship Id="rId7" Type="http://schemas.openxmlformats.org/officeDocument/2006/relationships/image" Target="../media/image9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7.png"/><Relationship Id="rId4" Type="http://schemas.openxmlformats.org/officeDocument/2006/relationships/tags" Target="../tags/tag18.xml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microsoft.com/office/2007/relationships/hdphoto" Target="../media/hdphoto1.wdp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microsoft.com/office/2007/relationships/hdphoto" Target="../media/hdphoto2.wdp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9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2.png"/><Relationship Id="rId5" Type="http://schemas.openxmlformats.org/officeDocument/2006/relationships/tags" Target="../tags/tag28.xml"/><Relationship Id="rId10" Type="http://schemas.openxmlformats.org/officeDocument/2006/relationships/image" Target="../media/image92.png"/><Relationship Id="rId4" Type="http://schemas.openxmlformats.org/officeDocument/2006/relationships/tags" Target="../tags/tag27.xml"/><Relationship Id="rId9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tags" Target="../tags/tag31.xml"/><Relationship Id="rId7" Type="http://schemas.openxmlformats.org/officeDocument/2006/relationships/image" Target="../media/image9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63.png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38.xml"/><Relationship Id="rId7" Type="http://schemas.openxmlformats.org/officeDocument/2006/relationships/image" Target="../media/image16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2.png"/><Relationship Id="rId4" Type="http://schemas.openxmlformats.org/officeDocument/2006/relationships/tags" Target="../tags/tag39.xml"/><Relationship Id="rId9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71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CH" dirty="0" smtClean="0"/>
              <a:t>Image Filtering using Halide and a new Denoising </a:t>
            </a:r>
            <a:r>
              <a:rPr lang="de-CH" dirty="0"/>
              <a:t>A</a:t>
            </a:r>
            <a:r>
              <a:rPr lang="de-CH" dirty="0" smtClean="0"/>
              <a:t>lgorithm for Gradient-Domain Rendering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7678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de-CH" dirty="0" smtClean="0"/>
              <a:t>Bachelor thesis</a:t>
            </a:r>
          </a:p>
          <a:p>
            <a:r>
              <a:rPr lang="de-CH" dirty="0" smtClean="0"/>
              <a:t>Delio Vicini</a:t>
            </a:r>
          </a:p>
          <a:p>
            <a:endParaRPr lang="de-CH" dirty="0"/>
          </a:p>
          <a:p>
            <a:r>
              <a:rPr lang="de-CH" dirty="0" smtClean="0"/>
              <a:t>Advisors: Prof</a:t>
            </a:r>
            <a:r>
              <a:rPr lang="de-CH" dirty="0"/>
              <a:t>. Dr. Matthias </a:t>
            </a:r>
            <a:r>
              <a:rPr lang="de-CH" dirty="0" smtClean="0"/>
              <a:t>Zwicker, Marco Manzi</a:t>
            </a:r>
          </a:p>
          <a:p>
            <a:endParaRPr lang="de-CH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38" y="398719"/>
            <a:ext cx="1909812" cy="147294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37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3 x 3 box blur: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10</a:t>
            </a:fld>
            <a:endParaRPr lang="de-CH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187700" y="2973416"/>
            <a:ext cx="5816600" cy="2540306"/>
            <a:chOff x="3746500" y="4713507"/>
            <a:chExt cx="3856764" cy="1684379"/>
          </a:xfrm>
        </p:grpSpPr>
        <p:sp>
          <p:nvSpPr>
            <p:cNvPr id="6" name="Rechteck 101"/>
            <p:cNvSpPr/>
            <p:nvPr/>
          </p:nvSpPr>
          <p:spPr>
            <a:xfrm>
              <a:off x="4466390" y="4973198"/>
              <a:ext cx="266065" cy="26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Rechteck 104"/>
            <p:cNvSpPr/>
            <p:nvPr/>
          </p:nvSpPr>
          <p:spPr>
            <a:xfrm>
              <a:off x="4466789" y="5516782"/>
              <a:ext cx="266065" cy="26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hteck 74"/>
            <p:cNvSpPr/>
            <p:nvPr/>
          </p:nvSpPr>
          <p:spPr>
            <a:xfrm>
              <a:off x="4468736" y="5245636"/>
              <a:ext cx="266065" cy="26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46"/>
            <p:cNvSpPr/>
            <p:nvPr/>
          </p:nvSpPr>
          <p:spPr>
            <a:xfrm>
              <a:off x="3936607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47"/>
            <p:cNvSpPr/>
            <p:nvPr/>
          </p:nvSpPr>
          <p:spPr>
            <a:xfrm>
              <a:off x="4202672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48"/>
            <p:cNvSpPr/>
            <p:nvPr/>
          </p:nvSpPr>
          <p:spPr>
            <a:xfrm>
              <a:off x="4468737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Rechteck 49"/>
            <p:cNvSpPr/>
            <p:nvPr/>
          </p:nvSpPr>
          <p:spPr>
            <a:xfrm>
              <a:off x="4734802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Rechteck 50"/>
            <p:cNvSpPr/>
            <p:nvPr/>
          </p:nvSpPr>
          <p:spPr>
            <a:xfrm>
              <a:off x="5000867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51"/>
            <p:cNvSpPr/>
            <p:nvPr/>
          </p:nvSpPr>
          <p:spPr>
            <a:xfrm>
              <a:off x="3936607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52"/>
            <p:cNvSpPr/>
            <p:nvPr/>
          </p:nvSpPr>
          <p:spPr>
            <a:xfrm>
              <a:off x="4202672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hteck 53"/>
            <p:cNvSpPr/>
            <p:nvPr/>
          </p:nvSpPr>
          <p:spPr>
            <a:xfrm>
              <a:off x="4468737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Rechteck 54"/>
            <p:cNvSpPr/>
            <p:nvPr/>
          </p:nvSpPr>
          <p:spPr>
            <a:xfrm>
              <a:off x="4734802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echteck 55"/>
            <p:cNvSpPr/>
            <p:nvPr/>
          </p:nvSpPr>
          <p:spPr>
            <a:xfrm>
              <a:off x="5000867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Rechteck 56"/>
            <p:cNvSpPr/>
            <p:nvPr/>
          </p:nvSpPr>
          <p:spPr>
            <a:xfrm>
              <a:off x="3936607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Rechteck 57"/>
            <p:cNvSpPr/>
            <p:nvPr/>
          </p:nvSpPr>
          <p:spPr>
            <a:xfrm>
              <a:off x="4202672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Rechteck 58"/>
            <p:cNvSpPr/>
            <p:nvPr/>
          </p:nvSpPr>
          <p:spPr>
            <a:xfrm>
              <a:off x="4468737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Rechteck 59"/>
            <p:cNvSpPr/>
            <p:nvPr/>
          </p:nvSpPr>
          <p:spPr>
            <a:xfrm>
              <a:off x="4734802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60"/>
            <p:cNvSpPr/>
            <p:nvPr/>
          </p:nvSpPr>
          <p:spPr>
            <a:xfrm>
              <a:off x="5000867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hteck 61"/>
            <p:cNvSpPr/>
            <p:nvPr/>
          </p:nvSpPr>
          <p:spPr>
            <a:xfrm>
              <a:off x="3936607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62"/>
            <p:cNvSpPr/>
            <p:nvPr/>
          </p:nvSpPr>
          <p:spPr>
            <a:xfrm>
              <a:off x="4202672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63"/>
            <p:cNvSpPr/>
            <p:nvPr/>
          </p:nvSpPr>
          <p:spPr>
            <a:xfrm>
              <a:off x="4468737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64"/>
            <p:cNvSpPr/>
            <p:nvPr/>
          </p:nvSpPr>
          <p:spPr>
            <a:xfrm>
              <a:off x="4734802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Rechteck 65"/>
            <p:cNvSpPr/>
            <p:nvPr/>
          </p:nvSpPr>
          <p:spPr>
            <a:xfrm>
              <a:off x="5000867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echteck 66"/>
            <p:cNvSpPr/>
            <p:nvPr/>
          </p:nvSpPr>
          <p:spPr>
            <a:xfrm>
              <a:off x="3936607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hteck 67"/>
            <p:cNvSpPr/>
            <p:nvPr/>
          </p:nvSpPr>
          <p:spPr>
            <a:xfrm>
              <a:off x="4202672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Rechteck 68"/>
            <p:cNvSpPr/>
            <p:nvPr/>
          </p:nvSpPr>
          <p:spPr>
            <a:xfrm>
              <a:off x="4468737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Rechteck 69"/>
            <p:cNvSpPr/>
            <p:nvPr/>
          </p:nvSpPr>
          <p:spPr>
            <a:xfrm>
              <a:off x="4734802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hteck 70"/>
            <p:cNvSpPr/>
            <p:nvPr/>
          </p:nvSpPr>
          <p:spPr>
            <a:xfrm>
              <a:off x="5000867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4" name="Gerade Verbindung mit Pfeil 76"/>
            <p:cNvCxnSpPr/>
            <p:nvPr/>
          </p:nvCxnSpPr>
          <p:spPr>
            <a:xfrm flipH="1">
              <a:off x="4604492" y="5375482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92"/>
            <p:cNvSpPr/>
            <p:nvPr/>
          </p:nvSpPr>
          <p:spPr>
            <a:xfrm>
              <a:off x="4202672" y="4979572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6" name="Rechteck 93"/>
            <p:cNvSpPr/>
            <p:nvPr/>
          </p:nvSpPr>
          <p:spPr>
            <a:xfrm>
              <a:off x="4736310" y="4979571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" name="Rechteck 94"/>
            <p:cNvSpPr/>
            <p:nvPr/>
          </p:nvSpPr>
          <p:spPr>
            <a:xfrm>
              <a:off x="4736310" y="5245635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" name="Rechteck 95"/>
            <p:cNvSpPr/>
            <p:nvPr/>
          </p:nvSpPr>
          <p:spPr>
            <a:xfrm>
              <a:off x="4737179" y="5511667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" name="Rechteck 96"/>
            <p:cNvSpPr/>
            <p:nvPr/>
          </p:nvSpPr>
          <p:spPr>
            <a:xfrm>
              <a:off x="4201164" y="5508688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0" name="Rechteck 97"/>
            <p:cNvSpPr/>
            <p:nvPr/>
          </p:nvSpPr>
          <p:spPr>
            <a:xfrm>
              <a:off x="4205049" y="5242623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41" name="Gerade Verbindung mit Pfeil 98"/>
            <p:cNvCxnSpPr/>
            <p:nvPr/>
          </p:nvCxnSpPr>
          <p:spPr>
            <a:xfrm>
              <a:off x="4341692" y="5375482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102"/>
            <p:cNvCxnSpPr/>
            <p:nvPr/>
          </p:nvCxnSpPr>
          <p:spPr>
            <a:xfrm flipH="1">
              <a:off x="4602146" y="5103044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103"/>
            <p:cNvCxnSpPr/>
            <p:nvPr/>
          </p:nvCxnSpPr>
          <p:spPr>
            <a:xfrm>
              <a:off x="4339346" y="5103044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105"/>
            <p:cNvCxnSpPr/>
            <p:nvPr/>
          </p:nvCxnSpPr>
          <p:spPr>
            <a:xfrm flipH="1">
              <a:off x="4602545" y="5646628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106"/>
            <p:cNvCxnSpPr/>
            <p:nvPr/>
          </p:nvCxnSpPr>
          <p:spPr>
            <a:xfrm>
              <a:off x="4339745" y="5646628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149"/>
            <p:cNvSpPr/>
            <p:nvPr/>
          </p:nvSpPr>
          <p:spPr>
            <a:xfrm rot="5400000">
              <a:off x="6805069" y="5245636"/>
              <a:ext cx="266065" cy="2660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" name="Rechteck 150"/>
            <p:cNvSpPr/>
            <p:nvPr/>
          </p:nvSpPr>
          <p:spPr>
            <a:xfrm rot="5400000">
              <a:off x="7337198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8" name="Rechteck 151"/>
            <p:cNvSpPr/>
            <p:nvPr/>
          </p:nvSpPr>
          <p:spPr>
            <a:xfrm rot="5400000">
              <a:off x="7337198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9" name="Rechteck 152"/>
            <p:cNvSpPr/>
            <p:nvPr/>
          </p:nvSpPr>
          <p:spPr>
            <a:xfrm rot="5400000">
              <a:off x="7337198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0" name="Rechteck 153"/>
            <p:cNvSpPr/>
            <p:nvPr/>
          </p:nvSpPr>
          <p:spPr>
            <a:xfrm rot="5400000">
              <a:off x="7337198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1" name="Rechteck 154"/>
            <p:cNvSpPr/>
            <p:nvPr/>
          </p:nvSpPr>
          <p:spPr>
            <a:xfrm rot="5400000">
              <a:off x="7337198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2" name="Rechteck 155"/>
            <p:cNvSpPr/>
            <p:nvPr/>
          </p:nvSpPr>
          <p:spPr>
            <a:xfrm rot="5400000">
              <a:off x="7071133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3" name="Rechteck 156"/>
            <p:cNvSpPr/>
            <p:nvPr/>
          </p:nvSpPr>
          <p:spPr>
            <a:xfrm rot="5400000">
              <a:off x="7071133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" name="Rechteck 157"/>
            <p:cNvSpPr/>
            <p:nvPr/>
          </p:nvSpPr>
          <p:spPr>
            <a:xfrm rot="5400000">
              <a:off x="7071133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5" name="Rechteck 158"/>
            <p:cNvSpPr/>
            <p:nvPr/>
          </p:nvSpPr>
          <p:spPr>
            <a:xfrm rot="5400000">
              <a:off x="7071133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6" name="Rechteck 159"/>
            <p:cNvSpPr/>
            <p:nvPr/>
          </p:nvSpPr>
          <p:spPr>
            <a:xfrm rot="5400000">
              <a:off x="7071133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7" name="Rechteck 160"/>
            <p:cNvSpPr/>
            <p:nvPr/>
          </p:nvSpPr>
          <p:spPr>
            <a:xfrm rot="5400000">
              <a:off x="6805068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8" name="Rechteck 161"/>
            <p:cNvSpPr/>
            <p:nvPr/>
          </p:nvSpPr>
          <p:spPr>
            <a:xfrm rot="5400000">
              <a:off x="6805068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9" name="Rechteck 162"/>
            <p:cNvSpPr/>
            <p:nvPr/>
          </p:nvSpPr>
          <p:spPr>
            <a:xfrm rot="5400000">
              <a:off x="6805068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0" name="Rechteck 163"/>
            <p:cNvSpPr/>
            <p:nvPr/>
          </p:nvSpPr>
          <p:spPr>
            <a:xfrm rot="5400000">
              <a:off x="6805068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1" name="Rechteck 164"/>
            <p:cNvSpPr/>
            <p:nvPr/>
          </p:nvSpPr>
          <p:spPr>
            <a:xfrm rot="5400000">
              <a:off x="6805068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" name="Rechteck 165"/>
            <p:cNvSpPr/>
            <p:nvPr/>
          </p:nvSpPr>
          <p:spPr>
            <a:xfrm rot="5400000">
              <a:off x="6539003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3" name="Rechteck 166"/>
            <p:cNvSpPr/>
            <p:nvPr/>
          </p:nvSpPr>
          <p:spPr>
            <a:xfrm rot="5400000">
              <a:off x="6539003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4" name="Rechteck 167"/>
            <p:cNvSpPr/>
            <p:nvPr/>
          </p:nvSpPr>
          <p:spPr>
            <a:xfrm rot="5400000">
              <a:off x="6539003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5" name="Rechteck 168"/>
            <p:cNvSpPr/>
            <p:nvPr/>
          </p:nvSpPr>
          <p:spPr>
            <a:xfrm rot="5400000">
              <a:off x="6539003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6" name="Rechteck 169"/>
            <p:cNvSpPr/>
            <p:nvPr/>
          </p:nvSpPr>
          <p:spPr>
            <a:xfrm rot="5400000">
              <a:off x="6539003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7" name="Rechteck 170"/>
            <p:cNvSpPr/>
            <p:nvPr/>
          </p:nvSpPr>
          <p:spPr>
            <a:xfrm rot="5400000">
              <a:off x="6272938" y="471350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8" name="Rechteck 171"/>
            <p:cNvSpPr/>
            <p:nvPr/>
          </p:nvSpPr>
          <p:spPr>
            <a:xfrm rot="5400000">
              <a:off x="6272938" y="497957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9" name="Rechteck 172"/>
            <p:cNvSpPr/>
            <p:nvPr/>
          </p:nvSpPr>
          <p:spPr>
            <a:xfrm rot="5400000">
              <a:off x="6272938" y="524563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0" name="Rechteck 173"/>
            <p:cNvSpPr/>
            <p:nvPr/>
          </p:nvSpPr>
          <p:spPr>
            <a:xfrm rot="5400000">
              <a:off x="6272938" y="5511702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" name="Rechteck 174"/>
            <p:cNvSpPr/>
            <p:nvPr/>
          </p:nvSpPr>
          <p:spPr>
            <a:xfrm rot="5400000">
              <a:off x="6272938" y="5777767"/>
              <a:ext cx="266065" cy="266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72" name="Gerade Verbindung mit Pfeil 175"/>
            <p:cNvCxnSpPr/>
            <p:nvPr/>
          </p:nvCxnSpPr>
          <p:spPr>
            <a:xfrm rot="5400000" flipH="1">
              <a:off x="6808088" y="5514592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176"/>
            <p:cNvSpPr/>
            <p:nvPr/>
          </p:nvSpPr>
          <p:spPr>
            <a:xfrm rot="5400000">
              <a:off x="7071134" y="4979572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4" name="Rechteck 177"/>
            <p:cNvSpPr/>
            <p:nvPr/>
          </p:nvSpPr>
          <p:spPr>
            <a:xfrm rot="5400000">
              <a:off x="7071135" y="5513210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5" name="Rechteck 178"/>
            <p:cNvSpPr/>
            <p:nvPr/>
          </p:nvSpPr>
          <p:spPr>
            <a:xfrm rot="5400000">
              <a:off x="6805071" y="5513210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6" name="Rechteck 179"/>
            <p:cNvSpPr/>
            <p:nvPr/>
          </p:nvSpPr>
          <p:spPr>
            <a:xfrm rot="5400000">
              <a:off x="6539039" y="5514079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7" name="Rechteck 180"/>
            <p:cNvSpPr/>
            <p:nvPr/>
          </p:nvSpPr>
          <p:spPr>
            <a:xfrm rot="5400000">
              <a:off x="6542018" y="4978064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8" name="Rechteck 181"/>
            <p:cNvSpPr/>
            <p:nvPr/>
          </p:nvSpPr>
          <p:spPr>
            <a:xfrm rot="5400000">
              <a:off x="6808083" y="4981949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79" name="Gerade Verbindung mit Pfeil 182"/>
            <p:cNvCxnSpPr/>
            <p:nvPr/>
          </p:nvCxnSpPr>
          <p:spPr>
            <a:xfrm rot="5400000">
              <a:off x="6808088" y="5251792"/>
              <a:ext cx="2664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hteck 188"/>
            <p:cNvSpPr/>
            <p:nvPr/>
          </p:nvSpPr>
          <p:spPr>
            <a:xfrm rot="5400000">
              <a:off x="6535815" y="5247542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1" name="Rechteck 189"/>
            <p:cNvSpPr/>
            <p:nvPr/>
          </p:nvSpPr>
          <p:spPr>
            <a:xfrm rot="5400000">
              <a:off x="7071106" y="5242450"/>
              <a:ext cx="266064" cy="266064"/>
            </a:xfrm>
            <a:prstGeom prst="rect">
              <a:avLst/>
            </a:prstGeom>
            <a:solidFill>
              <a:srgbClr val="41719C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82" name="Gerade Verbindung mit Pfeil 191"/>
            <p:cNvCxnSpPr/>
            <p:nvPr/>
          </p:nvCxnSpPr>
          <p:spPr>
            <a:xfrm>
              <a:off x="5343132" y="5378670"/>
              <a:ext cx="866306" cy="0"/>
            </a:xfrm>
            <a:prstGeom prst="straightConnector1">
              <a:avLst/>
            </a:prstGeom>
            <a:ln>
              <a:solidFill>
                <a:srgbClr val="4171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193"/>
            <p:cNvSpPr txBox="1"/>
            <p:nvPr/>
          </p:nvSpPr>
          <p:spPr>
            <a:xfrm>
              <a:off x="3746500" y="6124136"/>
              <a:ext cx="1705844" cy="273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200" dirty="0" smtClean="0"/>
                <a:t>horizontal blur</a:t>
              </a:r>
              <a:endParaRPr lang="de-CH" sz="2200" dirty="0"/>
            </a:p>
          </p:txBody>
        </p:sp>
        <p:sp>
          <p:nvSpPr>
            <p:cNvPr id="84" name="Textfeld 194"/>
            <p:cNvSpPr txBox="1"/>
            <p:nvPr/>
          </p:nvSpPr>
          <p:spPr>
            <a:xfrm>
              <a:off x="6272936" y="6120065"/>
              <a:ext cx="1330328" cy="273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200" dirty="0" smtClean="0"/>
                <a:t>vertical blur</a:t>
              </a:r>
              <a:endParaRPr lang="de-CH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</a:t>
            </a:r>
            <a:r>
              <a:rPr lang="de-CH" dirty="0" err="1" smtClean="0"/>
              <a:t>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de-CH" sz="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smtClean="0">
                <a:solidFill>
                  <a:srgbClr val="6097C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x, y;</a:t>
            </a:r>
            <a:endParaRPr lang="de-CH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err="1" smtClean="0">
                <a:solidFill>
                  <a:srgbClr val="6197C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blurX, 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blurY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CH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img: input image, loaded </a:t>
            </a:r>
            <a:r>
              <a:rPr lang="de-CH" sz="1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CH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CH" sz="1800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endParaRPr lang="de-CH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blurX(x, y) =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  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- 1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, y) +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, y) +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 + 1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, y)) / 3;</a:t>
            </a: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blurY(x, y) = (blurX(x,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 - 1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) + blurX(x, y) + blurX(x,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 + 1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)) / 3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de-CH" sz="18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Schedule</a:t>
            </a: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blurX.compute_root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868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</a:t>
            </a:r>
            <a:r>
              <a:rPr lang="de-CH" dirty="0" err="1" smtClean="0"/>
              <a:t>example</a:t>
            </a:r>
            <a:r>
              <a:rPr lang="de-CH" dirty="0" smtClean="0"/>
              <a:t>: simple </a:t>
            </a:r>
            <a:r>
              <a:rPr lang="de-CH" dirty="0" err="1" smtClean="0"/>
              <a:t>schedule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CH" sz="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blurX.compute_root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de-CH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34619" y="2676639"/>
            <a:ext cx="9155769" cy="4413589"/>
            <a:chOff x="1534619" y="2503159"/>
            <a:chExt cx="9155769" cy="44135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267" y="2698432"/>
              <a:ext cx="7091465" cy="40230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 useBgFill="1">
          <p:nvSpPr>
            <p:cNvPr id="7" name="Rectangle 6"/>
            <p:cNvSpPr/>
            <p:nvPr/>
          </p:nvSpPr>
          <p:spPr>
            <a:xfrm>
              <a:off x="1534619" y="2716700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1" name="Rectangle 10"/>
            <p:cNvSpPr/>
            <p:nvPr/>
          </p:nvSpPr>
          <p:spPr>
            <a:xfrm rot="5400000">
              <a:off x="3240505" y="1776839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10127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i</a:t>
              </a:r>
              <a:r>
                <a:rPr lang="de-CH" dirty="0" smtClean="0"/>
                <a:t>mg</a:t>
              </a:r>
            </a:p>
          </p:txBody>
        </p:sp>
        <p:sp useBgFill="1">
          <p:nvSpPr>
            <p:cNvPr id="12" name="Rectangle 11"/>
            <p:cNvSpPr/>
            <p:nvPr/>
          </p:nvSpPr>
          <p:spPr>
            <a:xfrm rot="5400000">
              <a:off x="3178400" y="4971169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3" name="Rectangle 12"/>
            <p:cNvSpPr/>
            <p:nvPr/>
          </p:nvSpPr>
          <p:spPr>
            <a:xfrm rot="10800000">
              <a:off x="4874870" y="276543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4" name="Rectangle 13"/>
            <p:cNvSpPr/>
            <p:nvPr/>
          </p:nvSpPr>
          <p:spPr>
            <a:xfrm rot="5400000">
              <a:off x="5581364" y="5094639"/>
              <a:ext cx="1056644" cy="25634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5" name="Rectangle 14"/>
            <p:cNvSpPr/>
            <p:nvPr/>
          </p:nvSpPr>
          <p:spPr>
            <a:xfrm rot="5400000">
              <a:off x="7984328" y="4971170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6" name="Rectangle 15"/>
            <p:cNvSpPr/>
            <p:nvPr/>
          </p:nvSpPr>
          <p:spPr>
            <a:xfrm rot="5400000">
              <a:off x="8145894" y="1793185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62703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blurY</a:t>
              </a:r>
            </a:p>
          </p:txBody>
        </p:sp>
        <p:sp useBgFill="1">
          <p:nvSpPr>
            <p:cNvPr id="17" name="Rectangle 16"/>
            <p:cNvSpPr/>
            <p:nvPr/>
          </p:nvSpPr>
          <p:spPr>
            <a:xfrm rot="5400000">
              <a:off x="5833023" y="1643954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0705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blurX</a:t>
              </a:r>
            </a:p>
          </p:txBody>
        </p:sp>
        <p:sp useBgFill="1">
          <p:nvSpPr>
            <p:cNvPr id="19" name="Rectangle 18"/>
            <p:cNvSpPr/>
            <p:nvPr/>
          </p:nvSpPr>
          <p:spPr>
            <a:xfrm rot="10800000">
              <a:off x="7193708" y="286599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1" name="Rectangle 20"/>
            <p:cNvSpPr/>
            <p:nvPr/>
          </p:nvSpPr>
          <p:spPr>
            <a:xfrm rot="10800000">
              <a:off x="9504734" y="2795431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8" name="Rectangle 17"/>
            <p:cNvSpPr/>
            <p:nvPr/>
          </p:nvSpPr>
          <p:spPr>
            <a:xfrm>
              <a:off x="9542524" y="2758769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7" name="Group 26" hidden="1"/>
          <p:cNvGrpSpPr/>
          <p:nvPr/>
        </p:nvGrpSpPr>
        <p:grpSpPr>
          <a:xfrm>
            <a:off x="6825468" y="2521427"/>
            <a:ext cx="4166381" cy="1076290"/>
            <a:chOff x="6825468" y="2521427"/>
            <a:chExt cx="4166381" cy="1076290"/>
          </a:xfrm>
        </p:grpSpPr>
        <p:sp>
          <p:nvSpPr>
            <p:cNvPr id="20" name="TextBox 19"/>
            <p:cNvSpPr txBox="1"/>
            <p:nvPr/>
          </p:nvSpPr>
          <p:spPr>
            <a:xfrm>
              <a:off x="6825468" y="2521427"/>
              <a:ext cx="4166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Bounds inference:</a:t>
              </a:r>
              <a:r>
                <a:rPr lang="de-CH" dirty="0" smtClean="0"/>
                <a:t> blurY needs blurX(x, -1)</a:t>
              </a:r>
              <a:endParaRPr lang="de-CH" b="1" dirty="0"/>
            </a:p>
          </p:txBody>
        </p:sp>
        <p:cxnSp>
          <p:nvCxnSpPr>
            <p:cNvPr id="23" name="Straight Arrow Connector 22" hidden="1"/>
            <p:cNvCxnSpPr/>
            <p:nvPr/>
          </p:nvCxnSpPr>
          <p:spPr>
            <a:xfrm flipH="1">
              <a:off x="7217231" y="2890180"/>
              <a:ext cx="519001" cy="707537"/>
            </a:xfrm>
            <a:prstGeom prst="straightConnector1">
              <a:avLst/>
            </a:prstGeom>
            <a:ln w="19050">
              <a:solidFill>
                <a:srgbClr val="6197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2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</a:t>
            </a:r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err="1" smtClean="0"/>
              <a:t>parallelization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CH" sz="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blurX.compute_root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().parallel(y);</a:t>
            </a:r>
          </a:p>
          <a:p>
            <a:pPr marL="0" indent="0">
              <a:buNone/>
            </a:pP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blurY.parallel</a:t>
            </a:r>
            <a:r>
              <a:rPr lang="de-CH" sz="1800" dirty="0"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534619" y="2738441"/>
            <a:ext cx="9155769" cy="4372770"/>
            <a:chOff x="1534619" y="2563337"/>
            <a:chExt cx="9155769" cy="437277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267" y="2698432"/>
              <a:ext cx="7091465" cy="4023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 useBgFill="1">
          <p:nvSpPr>
            <p:cNvPr id="24" name="Rectangle 23"/>
            <p:cNvSpPr/>
            <p:nvPr/>
          </p:nvSpPr>
          <p:spPr>
            <a:xfrm>
              <a:off x="1534619" y="2716700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5" name="Rectangle 24"/>
            <p:cNvSpPr/>
            <p:nvPr/>
          </p:nvSpPr>
          <p:spPr>
            <a:xfrm rot="5400000">
              <a:off x="3240505" y="1776839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0127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i</a:t>
              </a:r>
              <a:r>
                <a:rPr lang="de-CH" dirty="0" smtClean="0"/>
                <a:t>mg</a:t>
              </a:r>
            </a:p>
          </p:txBody>
        </p:sp>
        <p:sp useBgFill="1">
          <p:nvSpPr>
            <p:cNvPr id="27" name="Rectangle 26"/>
            <p:cNvSpPr/>
            <p:nvPr/>
          </p:nvSpPr>
          <p:spPr>
            <a:xfrm rot="5400000">
              <a:off x="3178400" y="4971169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8" name="Rectangle 27"/>
            <p:cNvSpPr/>
            <p:nvPr/>
          </p:nvSpPr>
          <p:spPr>
            <a:xfrm rot="10800000">
              <a:off x="4874870" y="276543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9" name="Rectangle 28"/>
            <p:cNvSpPr/>
            <p:nvPr/>
          </p:nvSpPr>
          <p:spPr>
            <a:xfrm rot="5400000">
              <a:off x="5497069" y="5041776"/>
              <a:ext cx="1225234" cy="25634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30" name="Rectangle 29"/>
            <p:cNvSpPr/>
            <p:nvPr/>
          </p:nvSpPr>
          <p:spPr>
            <a:xfrm rot="5400000">
              <a:off x="7984328" y="4971170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31" name="Rectangle 30"/>
            <p:cNvSpPr/>
            <p:nvPr/>
          </p:nvSpPr>
          <p:spPr>
            <a:xfrm rot="5400000">
              <a:off x="8145894" y="1793185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62703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blurY</a:t>
              </a:r>
            </a:p>
          </p:txBody>
        </p:sp>
        <p:sp useBgFill="1">
          <p:nvSpPr>
            <p:cNvPr id="33" name="Rectangle 32"/>
            <p:cNvSpPr/>
            <p:nvPr/>
          </p:nvSpPr>
          <p:spPr>
            <a:xfrm rot="5400000">
              <a:off x="5804772" y="1732383"/>
              <a:ext cx="931537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70705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blurX</a:t>
              </a:r>
            </a:p>
          </p:txBody>
        </p:sp>
        <p:sp useBgFill="1">
          <p:nvSpPr>
            <p:cNvPr id="35" name="Rectangle 34"/>
            <p:cNvSpPr/>
            <p:nvPr/>
          </p:nvSpPr>
          <p:spPr>
            <a:xfrm rot="10800000">
              <a:off x="7193708" y="286599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36" name="Rectangle 35"/>
            <p:cNvSpPr/>
            <p:nvPr/>
          </p:nvSpPr>
          <p:spPr>
            <a:xfrm rot="10800000">
              <a:off x="9504734" y="2795431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37" name="Rectangle 36"/>
            <p:cNvSpPr/>
            <p:nvPr/>
          </p:nvSpPr>
          <p:spPr>
            <a:xfrm>
              <a:off x="9542524" y="2758769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9424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</a:t>
            </a:r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err="1" smtClean="0"/>
              <a:t>optimizing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locality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14</a:t>
            </a:fld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534619" y="2738441"/>
            <a:ext cx="9155769" cy="4372770"/>
            <a:chOff x="1534619" y="2563337"/>
            <a:chExt cx="9155769" cy="43727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268" y="2698432"/>
              <a:ext cx="7091463" cy="40230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 useBgFill="1">
          <p:nvSpPr>
            <p:cNvPr id="8" name="Rectangle 7"/>
            <p:cNvSpPr/>
            <p:nvPr/>
          </p:nvSpPr>
          <p:spPr>
            <a:xfrm>
              <a:off x="1534619" y="2716700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9" name="Rectangle 8"/>
            <p:cNvSpPr/>
            <p:nvPr/>
          </p:nvSpPr>
          <p:spPr>
            <a:xfrm rot="5400000">
              <a:off x="3240505" y="1776839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0127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i</a:t>
              </a:r>
              <a:r>
                <a:rPr lang="de-CH" dirty="0" smtClean="0"/>
                <a:t>mg</a:t>
              </a:r>
            </a:p>
          </p:txBody>
        </p:sp>
        <p:sp useBgFill="1">
          <p:nvSpPr>
            <p:cNvPr id="11" name="Rectangle 10"/>
            <p:cNvSpPr/>
            <p:nvPr/>
          </p:nvSpPr>
          <p:spPr>
            <a:xfrm rot="5400000">
              <a:off x="3178400" y="4971169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2" name="Rectangle 11"/>
            <p:cNvSpPr/>
            <p:nvPr/>
          </p:nvSpPr>
          <p:spPr>
            <a:xfrm rot="10800000">
              <a:off x="4874870" y="276543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3" name="Rectangle 12"/>
            <p:cNvSpPr/>
            <p:nvPr/>
          </p:nvSpPr>
          <p:spPr>
            <a:xfrm rot="5400000">
              <a:off x="5497069" y="5041776"/>
              <a:ext cx="1225234" cy="25634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4" name="Rectangle 13"/>
            <p:cNvSpPr/>
            <p:nvPr/>
          </p:nvSpPr>
          <p:spPr>
            <a:xfrm rot="5400000">
              <a:off x="7984328" y="4971170"/>
              <a:ext cx="1056644" cy="2536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5" name="Rectangle 14"/>
            <p:cNvSpPr/>
            <p:nvPr/>
          </p:nvSpPr>
          <p:spPr>
            <a:xfrm rot="5400000">
              <a:off x="8145894" y="1793185"/>
              <a:ext cx="875035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62703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blurY</a:t>
              </a:r>
            </a:p>
          </p:txBody>
        </p:sp>
        <p:sp useBgFill="1">
          <p:nvSpPr>
            <p:cNvPr id="17" name="Rectangle 16"/>
            <p:cNvSpPr/>
            <p:nvPr/>
          </p:nvSpPr>
          <p:spPr>
            <a:xfrm rot="5400000">
              <a:off x="5804772" y="1732383"/>
              <a:ext cx="931537" cy="2593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70705" y="2908571"/>
              <a:ext cx="105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blurX</a:t>
              </a:r>
            </a:p>
          </p:txBody>
        </p:sp>
        <p:sp useBgFill="1">
          <p:nvSpPr>
            <p:cNvPr id="19" name="Rectangle 18"/>
            <p:cNvSpPr/>
            <p:nvPr/>
          </p:nvSpPr>
          <p:spPr>
            <a:xfrm rot="10800000">
              <a:off x="7193708" y="2865995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0" name="Rectangle 19"/>
            <p:cNvSpPr/>
            <p:nvPr/>
          </p:nvSpPr>
          <p:spPr>
            <a:xfrm rot="10800000">
              <a:off x="9504734" y="2795431"/>
              <a:ext cx="123401" cy="3627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21" name="Rectangle 20"/>
            <p:cNvSpPr/>
            <p:nvPr/>
          </p:nvSpPr>
          <p:spPr>
            <a:xfrm>
              <a:off x="9542524" y="2758769"/>
              <a:ext cx="1147864" cy="4157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CH" sz="1800" dirty="0" smtClean="0">
                <a:solidFill>
                  <a:srgbClr val="6096C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de-CH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xo, yo, xi, yi;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blurY.tile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y, xo,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yo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xi,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64, 32).parallel(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yo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blurX.compute_at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blurY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store_at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blurY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xo);</a:t>
            </a:r>
            <a:endParaRPr lang="de-CH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78673" y="5994141"/>
            <a:ext cx="423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b="1" dirty="0" smtClean="0"/>
              <a:t>2 </a:t>
            </a:r>
            <a:r>
              <a:rPr lang="de-CH" sz="2400" b="1" dirty="0" err="1" smtClean="0"/>
              <a:t>times</a:t>
            </a:r>
            <a:r>
              <a:rPr lang="de-CH" sz="2400" b="1" dirty="0" smtClean="0"/>
              <a:t> </a:t>
            </a:r>
            <a:r>
              <a:rPr lang="de-CH" sz="2400" b="1" dirty="0" err="1" smtClean="0"/>
              <a:t>faster</a:t>
            </a:r>
            <a:r>
              <a:rPr lang="de-CH" sz="2400" b="1" dirty="0" smtClean="0"/>
              <a:t> </a:t>
            </a:r>
            <a:r>
              <a:rPr lang="de-CH" sz="2400" b="1" dirty="0" err="1" smtClean="0"/>
              <a:t>than</a:t>
            </a:r>
            <a:r>
              <a:rPr lang="de-CH" sz="2400" b="1" dirty="0" smtClean="0"/>
              <a:t> naive parallel </a:t>
            </a:r>
            <a:r>
              <a:rPr lang="de-CH" sz="2400" b="1" dirty="0" err="1" smtClean="0"/>
              <a:t>code</a:t>
            </a:r>
            <a:r>
              <a:rPr lang="de-CH" sz="2400" b="1" dirty="0" smtClean="0"/>
              <a:t>!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426301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Goals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How useful is Halide in practice?</a:t>
            </a:r>
          </a:p>
          <a:p>
            <a:endParaRPr lang="de-CH" dirty="0" smtClean="0"/>
          </a:p>
          <a:p>
            <a:r>
              <a:rPr lang="de-CH" dirty="0" smtClean="0"/>
              <a:t>We implemented using Halide:</a:t>
            </a:r>
          </a:p>
          <a:p>
            <a:pPr lvl="1"/>
            <a:r>
              <a:rPr lang="de-CH" dirty="0"/>
              <a:t>Robust Denoising using Feature and Color Information (</a:t>
            </a:r>
            <a:r>
              <a:rPr lang="de-CH" dirty="0" smtClean="0"/>
              <a:t>RDFC) </a:t>
            </a:r>
            <a:br>
              <a:rPr lang="de-CH" dirty="0" smtClean="0"/>
            </a:br>
            <a:r>
              <a:rPr lang="de-CH" dirty="0" smtClean="0"/>
              <a:t>[Rousselle et al. 2013]</a:t>
            </a:r>
          </a:p>
          <a:p>
            <a:pPr lvl="1"/>
            <a:r>
              <a:rPr lang="de-CH" dirty="0" smtClean="0"/>
              <a:t>Dual-Domain Image Denoising (DDID) </a:t>
            </a:r>
            <a:br>
              <a:rPr lang="de-CH" dirty="0" smtClean="0"/>
            </a:br>
            <a:r>
              <a:rPr lang="de-CH" dirty="0" smtClean="0"/>
              <a:t>[Knaus and Zwicker 2015]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70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Robust </a:t>
            </a:r>
            <a:r>
              <a:rPr lang="de-CH" dirty="0" err="1" smtClean="0"/>
              <a:t>Denoising</a:t>
            </a:r>
            <a:r>
              <a:rPr lang="de-CH" dirty="0" smtClean="0"/>
              <a:t> </a:t>
            </a:r>
            <a:r>
              <a:rPr lang="de-CH" dirty="0" err="1" smtClean="0"/>
              <a:t>using</a:t>
            </a:r>
            <a:r>
              <a:rPr lang="de-CH" dirty="0" smtClean="0"/>
              <a:t> Feature </a:t>
            </a:r>
            <a:r>
              <a:rPr lang="de-CH" dirty="0" err="1" smtClean="0"/>
              <a:t>and</a:t>
            </a:r>
            <a:r>
              <a:rPr lang="de-CH" dirty="0" smtClean="0"/>
              <a:t> Color Information (RDFC)</a:t>
            </a:r>
            <a:endParaRPr lang="de-CH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16</a:t>
            </a:fld>
            <a:endParaRPr lang="de-CH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7759" y="2286211"/>
            <a:ext cx="2086346" cy="3228719"/>
            <a:chOff x="5027759" y="2286211"/>
            <a:chExt cx="2086346" cy="3228719"/>
          </a:xfrm>
        </p:grpSpPr>
        <p:sp>
          <p:nvSpPr>
            <p:cNvPr id="29" name="TextBox 25"/>
            <p:cNvSpPr txBox="1"/>
            <p:nvPr/>
          </p:nvSpPr>
          <p:spPr>
            <a:xfrm>
              <a:off x="5077894" y="4868599"/>
              <a:ext cx="2036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NL-</a:t>
              </a:r>
              <a:r>
                <a:rPr lang="de-CH" dirty="0" err="1" smtClean="0"/>
                <a:t>means</a:t>
              </a:r>
              <a:r>
                <a:rPr lang="de-CH" dirty="0" smtClean="0"/>
                <a:t> &amp; Cross-bilateral </a:t>
              </a:r>
              <a:r>
                <a:rPr lang="de-CH" dirty="0" err="1" smtClean="0"/>
                <a:t>filter</a:t>
              </a:r>
              <a:endParaRPr lang="de-CH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4298" y="2695641"/>
              <a:ext cx="1596664" cy="159666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5027759" y="2286211"/>
              <a:ext cx="2036212" cy="2507399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Candidate filters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658" y="2862505"/>
            <a:ext cx="1596664" cy="1596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080" y="3001672"/>
            <a:ext cx="1596664" cy="1596664"/>
          </a:xfrm>
          <a:prstGeom prst="rect">
            <a:avLst/>
          </a:prstGeom>
        </p:spPr>
      </p:pic>
      <p:grpSp>
        <p:nvGrpSpPr>
          <p:cNvPr id="27" name="Group 26" hidden="1"/>
          <p:cNvGrpSpPr/>
          <p:nvPr/>
        </p:nvGrpSpPr>
        <p:grpSpPr>
          <a:xfrm>
            <a:off x="7370684" y="2286210"/>
            <a:ext cx="2036212" cy="3764173"/>
            <a:chOff x="8033533" y="2291382"/>
            <a:chExt cx="2295525" cy="4243541"/>
          </a:xfrm>
        </p:grpSpPr>
        <p:sp>
          <p:nvSpPr>
            <p:cNvPr id="22" name="Rounded Rectangle 21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Selection map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95" y="2804741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33533" y="5181732"/>
              <a:ext cx="2295524" cy="135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 smtClean="0"/>
                <a:t>Stein’s</a:t>
              </a:r>
              <a:r>
                <a:rPr lang="de-CH" dirty="0" smtClean="0"/>
                <a:t> </a:t>
              </a:r>
              <a:r>
                <a:rPr lang="de-CH" dirty="0" err="1" smtClean="0"/>
                <a:t>unbiased</a:t>
              </a:r>
              <a:r>
                <a:rPr lang="de-CH" dirty="0" smtClean="0"/>
                <a:t> </a:t>
              </a:r>
              <a:r>
                <a:rPr lang="de-CH" dirty="0" err="1" smtClean="0"/>
                <a:t>risk</a:t>
              </a:r>
              <a:r>
                <a:rPr lang="de-CH" dirty="0" smtClean="0"/>
                <a:t> </a:t>
              </a:r>
              <a:r>
                <a:rPr lang="de-CH" dirty="0" err="1" smtClean="0"/>
                <a:t>estimate</a:t>
              </a:r>
              <a:r>
                <a:rPr lang="de-CH" dirty="0" smtClean="0"/>
                <a:t> (SURE)</a:t>
              </a:r>
            </a:p>
            <a:p>
              <a:pPr algn="ctr"/>
              <a:r>
                <a:rPr lang="de-CH" sz="1600" dirty="0" smtClean="0"/>
                <a:t>[Stein 1981]</a:t>
              </a:r>
              <a:endParaRPr lang="de-CH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087" y="2695641"/>
            <a:ext cx="1596664" cy="1596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449" y="2801906"/>
            <a:ext cx="1596664" cy="1596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059" y="2938650"/>
            <a:ext cx="1596664" cy="1596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420" y="3029781"/>
            <a:ext cx="1596664" cy="1596664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436501" y="2286211"/>
            <a:ext cx="4284545" cy="2507399"/>
            <a:chOff x="436501" y="2286211"/>
            <a:chExt cx="4284545" cy="2507399"/>
          </a:xfrm>
        </p:grpSpPr>
        <p:sp>
          <p:nvSpPr>
            <p:cNvPr id="3" name="Rounded Rectangle 2"/>
            <p:cNvSpPr/>
            <p:nvPr/>
          </p:nvSpPr>
          <p:spPr>
            <a:xfrm>
              <a:off x="436501" y="2286211"/>
              <a:ext cx="4284545" cy="2507399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Input: Color image and features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31" name="Content Placeholder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75" y="2695641"/>
              <a:ext cx="1868639" cy="1868639"/>
            </a:xfrm>
            <a:prstGeom prst="rect">
              <a:avLst/>
            </a:prstGeom>
          </p:spPr>
        </p:pic>
      </p:grpSp>
      <p:grpSp>
        <p:nvGrpSpPr>
          <p:cNvPr id="34" name="Group 33" hidden="1"/>
          <p:cNvGrpSpPr/>
          <p:nvPr/>
        </p:nvGrpSpPr>
        <p:grpSpPr>
          <a:xfrm>
            <a:off x="9713609" y="2286209"/>
            <a:ext cx="2036212" cy="2507399"/>
            <a:chOff x="8033533" y="2291382"/>
            <a:chExt cx="2295525" cy="2826718"/>
          </a:xfrm>
        </p:grpSpPr>
        <p:sp>
          <p:nvSpPr>
            <p:cNvPr id="35" name="Rounded Rectangle 34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Output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96" y="2804741"/>
              <a:ext cx="1800000" cy="1800000"/>
            </a:xfrm>
            <a:prstGeom prst="rect">
              <a:avLst/>
            </a:prstGeom>
          </p:spPr>
        </p:pic>
      </p:grpSp>
      <p:cxnSp>
        <p:nvCxnSpPr>
          <p:cNvPr id="39" name="Straight Arrow Connector 38"/>
          <p:cNvCxnSpPr>
            <a:stCxn id="3" idx="3"/>
            <a:endCxn id="20" idx="1"/>
          </p:cNvCxnSpPr>
          <p:nvPr/>
        </p:nvCxnSpPr>
        <p:spPr>
          <a:xfrm>
            <a:off x="4721046" y="3539911"/>
            <a:ext cx="30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 hidden="1"/>
          <p:cNvCxnSpPr>
            <a:stCxn id="20" idx="3"/>
            <a:endCxn id="22" idx="1"/>
          </p:cNvCxnSpPr>
          <p:nvPr/>
        </p:nvCxnSpPr>
        <p:spPr>
          <a:xfrm flipV="1">
            <a:off x="7063971" y="3539910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 hidden="1"/>
          <p:cNvCxnSpPr>
            <a:stCxn id="22" idx="3"/>
            <a:endCxn id="35" idx="1"/>
          </p:cNvCxnSpPr>
          <p:nvPr/>
        </p:nvCxnSpPr>
        <p:spPr>
          <a:xfrm flipV="1">
            <a:off x="9406896" y="3539909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4451" y="4973710"/>
            <a:ext cx="360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Similar structure as color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Much less noisy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42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Candidate</a:t>
            </a:r>
            <a:r>
              <a:rPr lang="de-CH" dirty="0" smtClean="0"/>
              <a:t> Filters</a:t>
            </a:r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17</a:t>
            </a:fld>
            <a:endParaRPr lang="de-CH"/>
          </a:p>
        </p:txBody>
      </p:sp>
      <p:sp>
        <p:nvSpPr>
          <p:cNvPr id="13" name="Rounded Rectangle 12"/>
          <p:cNvSpPr/>
          <p:nvPr/>
        </p:nvSpPr>
        <p:spPr>
          <a:xfrm>
            <a:off x="1752601" y="2118838"/>
            <a:ext cx="8553450" cy="4025660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Candidate Filters</a:t>
            </a:r>
            <a:endParaRPr lang="de-CH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28851" y="5377517"/>
            <a:ext cx="280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Goal: </a:t>
            </a:r>
            <a:r>
              <a:rPr lang="de-CH" dirty="0" smtClean="0"/>
              <a:t>Select best candidate filter at each pixel</a:t>
            </a:r>
            <a:endParaRPr lang="de-CH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68500" y="2634317"/>
            <a:ext cx="8121052" cy="2622550"/>
            <a:chOff x="1879600" y="3030319"/>
            <a:chExt cx="8121052" cy="26225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9600" y="3030319"/>
              <a:ext cx="2622550" cy="262255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851" y="3030319"/>
              <a:ext cx="2622550" cy="262255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8102" y="3030319"/>
              <a:ext cx="2622550" cy="2622550"/>
            </a:xfrm>
            <a:prstGeom prst="rect">
              <a:avLst/>
            </a:prstGeom>
          </p:spPr>
        </p:pic>
      </p:grpSp>
      <p:grpSp>
        <p:nvGrpSpPr>
          <p:cNvPr id="39" name="Errors"/>
          <p:cNvGrpSpPr/>
          <p:nvPr/>
        </p:nvGrpSpPr>
        <p:grpSpPr>
          <a:xfrm>
            <a:off x="1966650" y="2632467"/>
            <a:ext cx="8122902" cy="2626250"/>
            <a:chOff x="1966650" y="2632467"/>
            <a:chExt cx="8122902" cy="26262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650" y="2634317"/>
              <a:ext cx="2624400" cy="26244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901" y="2632467"/>
              <a:ext cx="2624400" cy="2624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152" y="2632467"/>
              <a:ext cx="2624400" cy="2624400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945425" y="4312920"/>
            <a:ext cx="447151" cy="446107"/>
          </a:xfrm>
          <a:prstGeom prst="ellipse">
            <a:avLst/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Oval 31"/>
          <p:cNvSpPr/>
          <p:nvPr/>
        </p:nvSpPr>
        <p:spPr>
          <a:xfrm>
            <a:off x="4805099" y="3865926"/>
            <a:ext cx="447151" cy="446107"/>
          </a:xfrm>
          <a:prstGeom prst="ellipse">
            <a:avLst/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Oval 31"/>
          <p:cNvSpPr/>
          <p:nvPr/>
        </p:nvSpPr>
        <p:spPr>
          <a:xfrm>
            <a:off x="9096977" y="2939339"/>
            <a:ext cx="447151" cy="446107"/>
          </a:xfrm>
          <a:prstGeom prst="ellipse">
            <a:avLst/>
          </a:prstGeom>
          <a:noFill/>
          <a:ln w="38100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3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 animBg="1"/>
      <p:bldP spid="37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Robust </a:t>
            </a:r>
            <a:r>
              <a:rPr lang="de-CH" dirty="0" err="1"/>
              <a:t>Denoising</a:t>
            </a:r>
            <a:r>
              <a:rPr lang="de-CH" dirty="0"/>
              <a:t> </a:t>
            </a:r>
            <a:r>
              <a:rPr lang="de-CH" dirty="0" err="1"/>
              <a:t>using</a:t>
            </a:r>
            <a:r>
              <a:rPr lang="de-CH" dirty="0"/>
              <a:t> Feature </a:t>
            </a:r>
            <a:r>
              <a:rPr lang="de-CH" dirty="0" err="1"/>
              <a:t>and</a:t>
            </a:r>
            <a:r>
              <a:rPr lang="de-CH" dirty="0"/>
              <a:t> Color Information</a:t>
            </a:r>
            <a:endParaRPr lang="de-CH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18</a:t>
            </a:fld>
            <a:endParaRPr lang="de-CH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7759" y="2286211"/>
            <a:ext cx="2086346" cy="3228719"/>
            <a:chOff x="5027759" y="2286211"/>
            <a:chExt cx="2086346" cy="3228719"/>
          </a:xfrm>
        </p:grpSpPr>
        <p:sp>
          <p:nvSpPr>
            <p:cNvPr id="29" name="TextBox 25"/>
            <p:cNvSpPr txBox="1"/>
            <p:nvPr/>
          </p:nvSpPr>
          <p:spPr>
            <a:xfrm>
              <a:off x="5077894" y="4868599"/>
              <a:ext cx="2036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NL-</a:t>
              </a:r>
              <a:r>
                <a:rPr lang="de-CH" dirty="0" err="1" smtClean="0"/>
                <a:t>means</a:t>
              </a:r>
              <a:r>
                <a:rPr lang="de-CH" dirty="0" smtClean="0"/>
                <a:t> &amp; Cross-bilateral </a:t>
              </a:r>
              <a:r>
                <a:rPr lang="de-CH" dirty="0" err="1" smtClean="0"/>
                <a:t>filter</a:t>
              </a:r>
              <a:endParaRPr lang="de-CH" dirty="0" smtClean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4298" y="2695641"/>
              <a:ext cx="1596664" cy="1596664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5027759" y="2286211"/>
              <a:ext cx="2036212" cy="2507399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Candidate filters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658" y="2862505"/>
            <a:ext cx="1596664" cy="1596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080" y="3001672"/>
            <a:ext cx="1596664" cy="159666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370684" y="2286210"/>
            <a:ext cx="2036212" cy="3764173"/>
            <a:chOff x="8033533" y="2291382"/>
            <a:chExt cx="2295525" cy="4243541"/>
          </a:xfrm>
        </p:grpSpPr>
        <p:sp>
          <p:nvSpPr>
            <p:cNvPr id="22" name="Rounded Rectangle 21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Selection map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1295" y="2804741"/>
              <a:ext cx="1800000" cy="179999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033533" y="5181732"/>
              <a:ext cx="2295524" cy="1353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 smtClean="0"/>
                <a:t>Stein’s</a:t>
              </a:r>
              <a:r>
                <a:rPr lang="de-CH" dirty="0" smtClean="0"/>
                <a:t> </a:t>
              </a:r>
              <a:r>
                <a:rPr lang="de-CH" dirty="0" err="1" smtClean="0"/>
                <a:t>unbiased</a:t>
              </a:r>
              <a:r>
                <a:rPr lang="de-CH" dirty="0" smtClean="0"/>
                <a:t> </a:t>
              </a:r>
              <a:r>
                <a:rPr lang="de-CH" dirty="0" err="1" smtClean="0"/>
                <a:t>risk</a:t>
              </a:r>
              <a:r>
                <a:rPr lang="de-CH" dirty="0" smtClean="0"/>
                <a:t> </a:t>
              </a:r>
              <a:r>
                <a:rPr lang="de-CH" dirty="0" err="1" smtClean="0"/>
                <a:t>estimate</a:t>
              </a:r>
              <a:r>
                <a:rPr lang="de-CH" dirty="0" smtClean="0"/>
                <a:t> (SURE)</a:t>
              </a:r>
            </a:p>
            <a:p>
              <a:pPr algn="ctr"/>
              <a:r>
                <a:rPr lang="de-CH" sz="1600" dirty="0" smtClean="0"/>
                <a:t>[Stein 1981]</a:t>
              </a:r>
              <a:endParaRPr lang="de-CH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087" y="2695641"/>
            <a:ext cx="1596664" cy="1596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449" y="2801906"/>
            <a:ext cx="1596664" cy="1596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059" y="2938650"/>
            <a:ext cx="1596664" cy="1596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420" y="3029781"/>
            <a:ext cx="1596664" cy="1596664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436501" y="2286211"/>
            <a:ext cx="4284545" cy="2507399"/>
            <a:chOff x="436501" y="2286211"/>
            <a:chExt cx="4284545" cy="2507399"/>
          </a:xfrm>
        </p:grpSpPr>
        <p:sp>
          <p:nvSpPr>
            <p:cNvPr id="3" name="Rounded Rectangle 2"/>
            <p:cNvSpPr/>
            <p:nvPr/>
          </p:nvSpPr>
          <p:spPr>
            <a:xfrm>
              <a:off x="436501" y="2286211"/>
              <a:ext cx="4284545" cy="2507399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Input: Color image and features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31" name="Content Placeholder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75" y="2695641"/>
              <a:ext cx="1868639" cy="1868639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9713609" y="2286209"/>
            <a:ext cx="2036212" cy="2507399"/>
            <a:chOff x="8033533" y="2291382"/>
            <a:chExt cx="2295525" cy="2826718"/>
          </a:xfrm>
        </p:grpSpPr>
        <p:sp>
          <p:nvSpPr>
            <p:cNvPr id="35" name="Rounded Rectangle 34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Output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1296" y="2804741"/>
              <a:ext cx="1800000" cy="1800000"/>
            </a:xfrm>
            <a:prstGeom prst="rect">
              <a:avLst/>
            </a:prstGeom>
          </p:spPr>
        </p:pic>
      </p:grpSp>
      <p:cxnSp>
        <p:nvCxnSpPr>
          <p:cNvPr id="39" name="Straight Arrow Connector 38"/>
          <p:cNvCxnSpPr>
            <a:stCxn id="3" idx="3"/>
            <a:endCxn id="20" idx="1"/>
          </p:cNvCxnSpPr>
          <p:nvPr/>
        </p:nvCxnSpPr>
        <p:spPr>
          <a:xfrm>
            <a:off x="4721046" y="3539911"/>
            <a:ext cx="30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3"/>
            <a:endCxn id="22" idx="1"/>
          </p:cNvCxnSpPr>
          <p:nvPr/>
        </p:nvCxnSpPr>
        <p:spPr>
          <a:xfrm flipV="1">
            <a:off x="7063971" y="3539910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3"/>
            <a:endCxn id="35" idx="1"/>
          </p:cNvCxnSpPr>
          <p:nvPr/>
        </p:nvCxnSpPr>
        <p:spPr>
          <a:xfrm flipV="1">
            <a:off x="9406896" y="3539909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4451" y="4973710"/>
            <a:ext cx="360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Similar structure as color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Much less noisy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802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Example</a:t>
            </a:r>
            <a:endParaRPr lang="de-CH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19</a:t>
            </a:fld>
            <a:endParaRPr lang="de-CH"/>
          </a:p>
        </p:txBody>
      </p:sp>
      <p:grpSp>
        <p:nvGrpSpPr>
          <p:cNvPr id="51" name="Group 50"/>
          <p:cNvGrpSpPr/>
          <p:nvPr/>
        </p:nvGrpSpPr>
        <p:grpSpPr>
          <a:xfrm>
            <a:off x="1752144" y="1688550"/>
            <a:ext cx="8687711" cy="4667800"/>
            <a:chOff x="1752144" y="1688550"/>
            <a:chExt cx="8687711" cy="4667800"/>
          </a:xfrm>
        </p:grpSpPr>
        <p:grpSp>
          <p:nvGrpSpPr>
            <p:cNvPr id="6" name="Group 5"/>
            <p:cNvGrpSpPr/>
            <p:nvPr/>
          </p:nvGrpSpPr>
          <p:grpSpPr>
            <a:xfrm>
              <a:off x="1752144" y="2114382"/>
              <a:ext cx="8687711" cy="4241968"/>
              <a:chOff x="1672449" y="2128836"/>
              <a:chExt cx="8687711" cy="424196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8192" y="2128836"/>
                <a:ext cx="4241968" cy="424196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449" y="2128836"/>
                <a:ext cx="4241968" cy="4241968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2760608" y="171783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6351" y="1688550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73646" y="2013559"/>
            <a:ext cx="6194997" cy="4375862"/>
            <a:chOff x="2921246" y="1861159"/>
            <a:chExt cx="6194997" cy="4375862"/>
          </a:xfrm>
        </p:grpSpPr>
        <p:grpSp>
          <p:nvGrpSpPr>
            <p:cNvPr id="41" name="Group 40"/>
            <p:cNvGrpSpPr/>
            <p:nvPr/>
          </p:nvGrpSpPr>
          <p:grpSpPr>
            <a:xfrm>
              <a:off x="3071141" y="2237056"/>
              <a:ext cx="5884782" cy="3999965"/>
              <a:chOff x="3270763" y="2287522"/>
              <a:chExt cx="5481228" cy="3725664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187" y="4235366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0763" y="4239382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330" y="4235366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0471" y="2287522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330" y="2287524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8187" y="2287523"/>
                <a:ext cx="1773804" cy="1773804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2921246" y="1865503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6225" y="1861159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91203" y="186765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Reference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284219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Creating</a:t>
            </a:r>
            <a:r>
              <a:rPr lang="de-CH" dirty="0" smtClean="0"/>
              <a:t> realistic </a:t>
            </a:r>
            <a:r>
              <a:rPr lang="de-CH" dirty="0" err="1" smtClean="0"/>
              <a:t>images</a:t>
            </a:r>
            <a:r>
              <a:rPr lang="de-CH" dirty="0" smtClean="0"/>
              <a:t> </a:t>
            </a:r>
            <a:r>
              <a:rPr lang="de-CH" dirty="0" err="1" smtClean="0"/>
              <a:t>computationally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Many</a:t>
            </a:r>
            <a:r>
              <a:rPr lang="de-CH" dirty="0" smtClean="0"/>
              <a:t> applications: Movies, games, visualizations, ...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</a:t>
            </a:fld>
            <a:endParaRPr lang="de-CH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479637" y="3727060"/>
            <a:ext cx="3620482" cy="2770010"/>
            <a:chOff x="479637" y="3727060"/>
            <a:chExt cx="3620482" cy="2770010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38" y="3727060"/>
              <a:ext cx="3620481" cy="2264400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479637" y="6035405"/>
              <a:ext cx="3620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«The Hobbit: The </a:t>
              </a:r>
              <a:r>
                <a:rPr lang="de-CH" sz="1200" dirty="0" err="1" smtClean="0"/>
                <a:t>Desaulation</a:t>
              </a:r>
              <a:r>
                <a:rPr lang="de-CH" sz="1200" dirty="0" smtClean="0"/>
                <a:t> </a:t>
              </a:r>
              <a:r>
                <a:rPr lang="de-CH" sz="1200" dirty="0" err="1" smtClean="0"/>
                <a:t>of</a:t>
              </a:r>
              <a:r>
                <a:rPr lang="de-CH" sz="1200" dirty="0" smtClean="0"/>
                <a:t> </a:t>
              </a:r>
              <a:r>
                <a:rPr lang="de-CH" sz="1200" dirty="0" err="1" smtClean="0"/>
                <a:t>Smaug</a:t>
              </a:r>
              <a:r>
                <a:rPr lang="de-CH" sz="1200" dirty="0" smtClean="0"/>
                <a:t>», Warner </a:t>
              </a:r>
              <a:r>
                <a:rPr lang="de-CH" sz="1200" dirty="0" err="1" smtClean="0"/>
                <a:t>Bros</a:t>
              </a:r>
              <a:r>
                <a:rPr lang="de-CH" sz="1200" dirty="0" smtClean="0"/>
                <a:t>. Pictures, 2013</a:t>
              </a:r>
              <a:endParaRPr lang="de-CH" sz="12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8080187" y="3728497"/>
            <a:ext cx="3620741" cy="2583907"/>
            <a:chOff x="8080187" y="3728497"/>
            <a:chExt cx="3620741" cy="2583907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188" y="3728497"/>
              <a:ext cx="3620740" cy="2262963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8080187" y="6035405"/>
              <a:ext cx="34532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«The Third &amp; The </a:t>
              </a:r>
              <a:r>
                <a:rPr lang="de-CH" sz="1200" dirty="0" err="1" smtClean="0"/>
                <a:t>Seventh</a:t>
              </a:r>
              <a:r>
                <a:rPr lang="de-CH" sz="1200" dirty="0" smtClean="0"/>
                <a:t>», Alex Roman, 2009</a:t>
              </a:r>
              <a:endParaRPr lang="de-CH" sz="12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4279783" y="3728497"/>
            <a:ext cx="3620741" cy="2583907"/>
            <a:chOff x="4279783" y="3728497"/>
            <a:chExt cx="3620741" cy="2583907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3" y="3728497"/>
              <a:ext cx="3620741" cy="2262963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4279783" y="6035405"/>
              <a:ext cx="2977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200" dirty="0" smtClean="0"/>
                <a:t>«</a:t>
              </a:r>
              <a:r>
                <a:rPr lang="de-CH" sz="1200" dirty="0" err="1" smtClean="0"/>
                <a:t>Assassins’s</a:t>
              </a:r>
              <a:r>
                <a:rPr lang="de-CH" sz="1200" dirty="0" smtClean="0"/>
                <a:t> </a:t>
              </a:r>
              <a:r>
                <a:rPr lang="de-CH" sz="1200" dirty="0" err="1" smtClean="0"/>
                <a:t>Creed</a:t>
              </a:r>
              <a:r>
                <a:rPr lang="de-CH" sz="1200" dirty="0" smtClean="0"/>
                <a:t> </a:t>
              </a:r>
              <a:r>
                <a:rPr lang="de-CH" sz="1200" dirty="0" err="1" smtClean="0"/>
                <a:t>Unity</a:t>
              </a:r>
              <a:r>
                <a:rPr lang="de-CH" sz="1200" dirty="0" smtClean="0"/>
                <a:t>», </a:t>
              </a:r>
              <a:r>
                <a:rPr lang="de-CH" sz="1200" dirty="0" err="1" smtClean="0"/>
                <a:t>Ubisoft</a:t>
              </a:r>
              <a:r>
                <a:rPr lang="de-CH" sz="1200" dirty="0" smtClean="0"/>
                <a:t>, 2014</a:t>
              </a:r>
              <a:endParaRPr lang="de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094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Timings on 1024 x 1024 image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Speedup on GPU: using shared memory and merging of kernels</a:t>
            </a:r>
          </a:p>
          <a:p>
            <a:endParaRPr lang="de-CH" dirty="0" smtClean="0"/>
          </a:p>
          <a:p>
            <a:r>
              <a:rPr lang="de-CH" dirty="0" smtClean="0"/>
              <a:t>Speedup on CPU: using vectorization and fast blur schedule</a:t>
            </a:r>
          </a:p>
          <a:p>
            <a:pPr lvl="1"/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20</a:t>
            </a:fld>
            <a:endParaRPr lang="de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23108"/>
              </p:ext>
            </p:extLst>
          </p:nvPr>
        </p:nvGraphicFramePr>
        <p:xfrm>
          <a:off x="2032000" y="2497666"/>
          <a:ext cx="81280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Original</a:t>
                      </a:r>
                      <a:r>
                        <a:rPr lang="de-CH" sz="2400" baseline="0" dirty="0" smtClean="0"/>
                        <a:t> (GPU)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Halide (GPU)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Original</a:t>
                      </a:r>
                      <a:r>
                        <a:rPr lang="de-CH" sz="2400" baseline="0" dirty="0" smtClean="0"/>
                        <a:t> (CPU)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Halide (CPU)</a:t>
                      </a:r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4.3 s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3.5</a:t>
                      </a:r>
                      <a:r>
                        <a:rPr lang="de-CH" sz="2400" baseline="0" dirty="0" smtClean="0"/>
                        <a:t> s</a:t>
                      </a:r>
                      <a:endParaRPr lang="de-CH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6.6 min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3.0 min</a:t>
                      </a:r>
                      <a:endParaRPr lang="de-CH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25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Dual-Domain Image Denoising </a:t>
            </a:r>
            <a:r>
              <a:rPr lang="de-CH" sz="1600" dirty="0"/>
              <a:t>[Knaus and Zwicker 2015]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21</a:t>
            </a:fld>
            <a:endParaRPr lang="de-CH"/>
          </a:p>
        </p:txBody>
      </p:sp>
      <p:grpSp>
        <p:nvGrpSpPr>
          <p:cNvPr id="51" name="Group 50"/>
          <p:cNvGrpSpPr/>
          <p:nvPr/>
        </p:nvGrpSpPr>
        <p:grpSpPr>
          <a:xfrm>
            <a:off x="1752144" y="1688550"/>
            <a:ext cx="8687711" cy="4667800"/>
            <a:chOff x="1752144" y="1688550"/>
            <a:chExt cx="8687711" cy="4667800"/>
          </a:xfrm>
        </p:grpSpPr>
        <p:grpSp>
          <p:nvGrpSpPr>
            <p:cNvPr id="6" name="Group 5"/>
            <p:cNvGrpSpPr/>
            <p:nvPr/>
          </p:nvGrpSpPr>
          <p:grpSpPr>
            <a:xfrm>
              <a:off x="1752144" y="2114382"/>
              <a:ext cx="8687711" cy="4241968"/>
              <a:chOff x="1672449" y="2128836"/>
              <a:chExt cx="8687711" cy="424196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8192" y="2128836"/>
                <a:ext cx="4241968" cy="424196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2449" y="2128836"/>
                <a:ext cx="4241968" cy="4241968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2760608" y="171783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06351" y="1688550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73646" y="2013559"/>
            <a:ext cx="6194997" cy="4378013"/>
            <a:chOff x="3073646" y="2013559"/>
            <a:chExt cx="6194997" cy="4378013"/>
          </a:xfrm>
        </p:grpSpPr>
        <p:sp>
          <p:nvSpPr>
            <p:cNvPr id="42" name="TextBox 41"/>
            <p:cNvSpPr txBox="1"/>
            <p:nvPr/>
          </p:nvSpPr>
          <p:spPr>
            <a:xfrm>
              <a:off x="3073646" y="2017903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58625" y="2013559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43603" y="202005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Reference</a:t>
              </a:r>
              <a:endParaRPr lang="de-CH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5232" y="4487172"/>
              <a:ext cx="1904400" cy="190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5360" y="4487172"/>
              <a:ext cx="1904400" cy="190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3541" y="4487172"/>
              <a:ext cx="1904400" cy="190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3541" y="2389456"/>
              <a:ext cx="1904400" cy="190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7363" y="2389456"/>
              <a:ext cx="1904400" cy="190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25232" y="2387305"/>
              <a:ext cx="1904400" cy="190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53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Timings on 512 x 512 image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Would need to manually implement Fast Fourier Transform using Halide for further speed up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22</a:t>
            </a:fld>
            <a:endParaRPr lang="de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98444"/>
              </p:ext>
            </p:extLst>
          </p:nvPr>
        </p:nvGraphicFramePr>
        <p:xfrm>
          <a:off x="2032000" y="2497666"/>
          <a:ext cx="812800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Original</a:t>
                      </a:r>
                      <a:r>
                        <a:rPr lang="de-CH" sz="2400" baseline="0" dirty="0" smtClean="0"/>
                        <a:t> (Matlab CPU)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Halide (GPU)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Halide (CPU)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1.5 min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7</a:t>
                      </a:r>
                      <a:r>
                        <a:rPr lang="de-CH" sz="2400" baseline="0" dirty="0" smtClean="0"/>
                        <a:t> s</a:t>
                      </a:r>
                      <a:endParaRPr lang="de-CH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2400" dirty="0" smtClean="0"/>
                        <a:t>3.5 min</a:t>
                      </a:r>
                      <a:endParaRPr lang="de-CH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CH" sz="2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5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Conclusion to Part I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We were able to outperform the existing implementations of RDFC and DDID</a:t>
            </a:r>
          </a:p>
          <a:p>
            <a:r>
              <a:rPr lang="de-CH" dirty="0"/>
              <a:t>Performance is </a:t>
            </a:r>
            <a:r>
              <a:rPr lang="de-CH" dirty="0" smtClean="0"/>
              <a:t>competitive to raw C++/CUDA</a:t>
            </a:r>
          </a:p>
          <a:p>
            <a:r>
              <a:rPr lang="de-CH" dirty="0" smtClean="0"/>
              <a:t>Optimizing code using Halide is fast and easy</a:t>
            </a:r>
          </a:p>
          <a:p>
            <a:r>
              <a:rPr lang="de-CH" dirty="0" smtClean="0"/>
              <a:t>Not </a:t>
            </a:r>
            <a:r>
              <a:rPr lang="de-CH" dirty="0"/>
              <a:t>a full replacement of </a:t>
            </a:r>
            <a:r>
              <a:rPr lang="de-CH" dirty="0" smtClean="0"/>
              <a:t>CUDA/OpenCL</a:t>
            </a:r>
            <a:r>
              <a:rPr lang="de-CH" dirty="0"/>
              <a:t>, not </a:t>
            </a:r>
            <a:r>
              <a:rPr lang="de-CH" dirty="0" smtClean="0"/>
              <a:t>all GPU </a:t>
            </a:r>
            <a:r>
              <a:rPr lang="de-CH" dirty="0"/>
              <a:t>features usable 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(streams, textures, atomic </a:t>
            </a:r>
            <a:r>
              <a:rPr lang="de-CH" dirty="0"/>
              <a:t>operations</a:t>
            </a:r>
            <a:r>
              <a:rPr lang="de-CH" dirty="0" smtClean="0"/>
              <a:t>, </a:t>
            </a:r>
            <a:r>
              <a:rPr lang="de-CH" dirty="0"/>
              <a:t>intra warp operations, </a:t>
            </a:r>
            <a:r>
              <a:rPr lang="de-CH" dirty="0" smtClean="0"/>
              <a:t>… )</a:t>
            </a:r>
          </a:p>
          <a:p>
            <a:r>
              <a:rPr lang="de-CH" dirty="0"/>
              <a:t>Still a few bugs, but very active development and </a:t>
            </a:r>
            <a:r>
              <a:rPr lang="de-CH" dirty="0" smtClean="0"/>
              <a:t>support</a:t>
            </a:r>
          </a:p>
          <a:p>
            <a:r>
              <a:rPr lang="de-CH" b="1" dirty="0" smtClean="0"/>
              <a:t>Unique combination of high performance and portability</a:t>
            </a:r>
          </a:p>
          <a:p>
            <a:pPr lvl="1"/>
            <a:endParaRPr lang="de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803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	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CH" dirty="0" smtClean="0"/>
          </a:p>
          <a:p>
            <a:r>
              <a:rPr lang="de-CH" dirty="0" smtClean="0"/>
              <a:t>Part I: Image Filtering using Halide</a:t>
            </a:r>
          </a:p>
          <a:p>
            <a:endParaRPr lang="de-CH" b="1" dirty="0" smtClean="0"/>
          </a:p>
          <a:p>
            <a:r>
              <a:rPr lang="de-CH" b="1" dirty="0" smtClean="0"/>
              <a:t>Part II: Denoising for Gradient-Domain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51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Gradient-domain rendering</a:t>
            </a:r>
            <a:endParaRPr lang="de-CH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25</a:t>
            </a:fld>
            <a:endParaRPr lang="de-CH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7750175" y="2832406"/>
            <a:ext cx="1695450" cy="657557"/>
            <a:chOff x="7750175" y="2832406"/>
            <a:chExt cx="1695450" cy="657557"/>
          </a:xfrm>
        </p:grpSpPr>
        <p:sp>
          <p:nvSpPr>
            <p:cNvPr id="9" name="Rechteck 8"/>
            <p:cNvSpPr/>
            <p:nvPr/>
          </p:nvSpPr>
          <p:spPr>
            <a:xfrm>
              <a:off x="7833983" y="2832406"/>
              <a:ext cx="1527834" cy="399513"/>
            </a:xfrm>
            <a:prstGeom prst="rect">
              <a:avLst/>
            </a:prstGeom>
            <a:noFill/>
            <a:ln w="12700">
              <a:solidFill>
                <a:srgbClr val="6096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>
                  <a:solidFill>
                    <a:schemeClr val="tx1"/>
                  </a:solidFill>
                </a:rPr>
                <a:t>Poisson</a:t>
              </a:r>
              <a:r>
                <a:rPr lang="de-CH" dirty="0" smtClean="0">
                  <a:solidFill>
                    <a:schemeClr val="tx1"/>
                  </a:solidFill>
                </a:rPr>
                <a:t> </a:t>
              </a:r>
              <a:r>
                <a:rPr lang="de-CH" dirty="0" err="1" smtClean="0">
                  <a:solidFill>
                    <a:schemeClr val="tx1"/>
                  </a:solidFill>
                </a:rPr>
                <a:t>solver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15" name="Pfeil nach rechts 14"/>
            <p:cNvSpPr/>
            <p:nvPr/>
          </p:nvSpPr>
          <p:spPr>
            <a:xfrm>
              <a:off x="7750175" y="3310886"/>
              <a:ext cx="1695450" cy="179077"/>
            </a:xfrm>
            <a:prstGeom prst="rightArrow">
              <a:avLst>
                <a:gd name="adj1" fmla="val 39362"/>
                <a:gd name="adj2" fmla="val 872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183021" y="2024372"/>
            <a:ext cx="2550064" cy="2957203"/>
            <a:chOff x="183021" y="2024372"/>
            <a:chExt cx="2550064" cy="2957203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53" y="2409963"/>
              <a:ext cx="2160000" cy="2160000"/>
            </a:xfrm>
            <a:prstGeom prst="rect">
              <a:avLst/>
            </a:prstGeom>
          </p:spPr>
        </p:pic>
        <p:sp>
          <p:nvSpPr>
            <p:cNvPr id="19" name="Rounded Rectangle 21"/>
            <p:cNvSpPr/>
            <p:nvPr/>
          </p:nvSpPr>
          <p:spPr>
            <a:xfrm>
              <a:off x="183021" y="2024372"/>
              <a:ext cx="2550064" cy="2957203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Base </a:t>
              </a:r>
              <a:r>
                <a:rPr lang="de-CH" b="1" dirty="0" err="1" smtClean="0">
                  <a:solidFill>
                    <a:schemeClr val="tx1"/>
                  </a:solidFill>
                </a:rPr>
                <a:t>image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4" name="Grafik 2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421" y="4669797"/>
              <a:ext cx="207264" cy="213360"/>
            </a:xfrm>
            <a:prstGeom prst="rect">
              <a:avLst/>
            </a:prstGeom>
          </p:spPr>
        </p:pic>
      </p:grpSp>
      <p:grpSp>
        <p:nvGrpSpPr>
          <p:cNvPr id="31" name="Gruppieren 30"/>
          <p:cNvGrpSpPr/>
          <p:nvPr/>
        </p:nvGrpSpPr>
        <p:grpSpPr>
          <a:xfrm>
            <a:off x="2928117" y="2024373"/>
            <a:ext cx="4778342" cy="2957202"/>
            <a:chOff x="2928117" y="2024373"/>
            <a:chExt cx="4778342" cy="295720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452" y="2409963"/>
              <a:ext cx="2160000" cy="216000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30" y="2409963"/>
              <a:ext cx="2160000" cy="2160000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2928117" y="2024373"/>
              <a:ext cx="4778342" cy="2957202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err="1" smtClean="0">
                  <a:solidFill>
                    <a:schemeClr val="tx1"/>
                  </a:solidFill>
                </a:rPr>
                <a:t>Sampled</a:t>
              </a:r>
              <a:r>
                <a:rPr lang="de-CH" b="1" dirty="0" smtClean="0">
                  <a:solidFill>
                    <a:schemeClr val="tx1"/>
                  </a:solidFill>
                </a:rPr>
                <a:t> </a:t>
              </a:r>
              <a:r>
                <a:rPr lang="de-CH" b="1" dirty="0" err="1" smtClean="0">
                  <a:solidFill>
                    <a:schemeClr val="tx1"/>
                  </a:solidFill>
                </a:rPr>
                <a:t>gradients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Grafik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814" y="4669089"/>
              <a:ext cx="332232" cy="213360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860" y="4669089"/>
              <a:ext cx="329184" cy="213360"/>
            </a:xfrm>
            <a:prstGeom prst="rect">
              <a:avLst/>
            </a:prstGeom>
          </p:spPr>
        </p:pic>
      </p:grpSp>
      <p:grpSp>
        <p:nvGrpSpPr>
          <p:cNvPr id="30" name="Gruppieren 29"/>
          <p:cNvGrpSpPr/>
          <p:nvPr/>
        </p:nvGrpSpPr>
        <p:grpSpPr>
          <a:xfrm>
            <a:off x="9475018" y="2024373"/>
            <a:ext cx="2550064" cy="2957202"/>
            <a:chOff x="9475018" y="2024373"/>
            <a:chExt cx="2550064" cy="2957202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050" y="2413778"/>
              <a:ext cx="2160000" cy="2160000"/>
            </a:xfrm>
            <a:prstGeom prst="rect">
              <a:avLst/>
            </a:prstGeom>
          </p:spPr>
        </p:pic>
        <p:sp>
          <p:nvSpPr>
            <p:cNvPr id="23" name="Rounded Rectangle 21"/>
            <p:cNvSpPr/>
            <p:nvPr/>
          </p:nvSpPr>
          <p:spPr>
            <a:xfrm>
              <a:off x="9475018" y="2024373"/>
              <a:ext cx="2550064" cy="2957202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err="1" smtClean="0">
                  <a:solidFill>
                    <a:schemeClr val="tx1"/>
                  </a:solidFill>
                </a:rPr>
                <a:t>Reconstruction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Grafik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614" y="4711761"/>
              <a:ext cx="118872" cy="17068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248728" y="845413"/>
            <a:ext cx="41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>
                <a:latin typeface="+mj-lt"/>
              </a:rPr>
              <a:t>[Lehtinen et al. 2013, Manzi et al. 2014, </a:t>
            </a:r>
            <a:br>
              <a:rPr lang="de-CH" sz="1600" dirty="0">
                <a:latin typeface="+mj-lt"/>
              </a:rPr>
            </a:br>
            <a:r>
              <a:rPr lang="de-CH" sz="1600" dirty="0">
                <a:latin typeface="+mj-lt"/>
              </a:rPr>
              <a:t>Manzi et al. 2015, Kettunen et al. 2015]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0178" y="5173947"/>
            <a:ext cx="477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smtClean="0"/>
              <a:t>Gradients can be sampled with low variance</a:t>
            </a:r>
            <a:endParaRPr lang="de-CH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475018" y="5173947"/>
            <a:ext cx="293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smtClean="0"/>
              <a:t>Unbiased, less variance than naive path tracing!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75899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CH" dirty="0" smtClean="0"/>
          </a:p>
          <a:p>
            <a:r>
              <a:rPr lang="de-CH" dirty="0" smtClean="0"/>
              <a:t>Image reconstructed by solving Poisson problem: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 </a:t>
            </a:r>
            <a:r>
              <a:rPr lang="de-CH" b="1" dirty="0" smtClean="0"/>
              <a:t>  </a:t>
            </a: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  Least squares problem</a:t>
            </a:r>
          </a:p>
          <a:p>
            <a:endParaRPr lang="de-CH" dirty="0" smtClean="0">
              <a:sym typeface="Wingdings" panose="05000000000000000000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Screened </a:t>
            </a:r>
            <a:r>
              <a:rPr lang="de-CH" dirty="0" err="1" smtClean="0"/>
              <a:t>Poisson</a:t>
            </a:r>
            <a:r>
              <a:rPr lang="de-CH" dirty="0" smtClean="0"/>
              <a:t> Solver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6" name="Picture 5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71" y="4951249"/>
            <a:ext cx="597120" cy="315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37" y="4958868"/>
            <a:ext cx="595003" cy="315499"/>
          </a:xfrm>
          <a:prstGeom prst="rect">
            <a:avLst/>
          </a:prstGeom>
        </p:spPr>
      </p:pic>
      <p:sp useBgFill="1">
        <p:nvSpPr>
          <p:cNvPr id="15" name="Hiding Rect 1"/>
          <p:cNvSpPr/>
          <p:nvPr/>
        </p:nvSpPr>
        <p:spPr>
          <a:xfrm>
            <a:off x="5973742" y="2962656"/>
            <a:ext cx="3950546" cy="11770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1" name="alpha term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30" y="3137465"/>
            <a:ext cx="3852658" cy="857103"/>
          </a:xfrm>
          <a:prstGeom prst="rect">
            <a:avLst/>
          </a:prstGeom>
        </p:spPr>
      </p:pic>
      <p:sp useBgFill="1">
        <p:nvSpPr>
          <p:cNvPr id="22" name="Rectangle 21" hidden="1"/>
          <p:cNvSpPr/>
          <p:nvPr/>
        </p:nvSpPr>
        <p:spPr>
          <a:xfrm>
            <a:off x="5910944" y="2884030"/>
            <a:ext cx="3997386" cy="1349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3" name="img term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30" y="3138484"/>
            <a:ext cx="3344426" cy="857103"/>
          </a:xfrm>
          <a:prstGeom prst="rect">
            <a:avLst/>
          </a:prstGeom>
        </p:spPr>
      </p:pic>
      <p:pic>
        <p:nvPicPr>
          <p:cNvPr id="24" name="grad term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86" y="2977127"/>
            <a:ext cx="3805280" cy="10336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980245" y="3883968"/>
            <a:ext cx="3016520" cy="969229"/>
            <a:chOff x="2980245" y="3883968"/>
            <a:chExt cx="3016520" cy="969229"/>
          </a:xfrm>
        </p:grpSpPr>
        <p:sp>
          <p:nvSpPr>
            <p:cNvPr id="5" name="Left Brace 4"/>
            <p:cNvSpPr/>
            <p:nvPr/>
          </p:nvSpPr>
          <p:spPr>
            <a:xfrm rot="16200000">
              <a:off x="4399284" y="3303904"/>
              <a:ext cx="178443" cy="1338571"/>
            </a:xfrm>
            <a:prstGeom prst="leftBrace">
              <a:avLst>
                <a:gd name="adj1" fmla="val 68497"/>
                <a:gd name="adj2" fmla="val 50000"/>
              </a:avLst>
            </a:prstGeom>
            <a:ln w="15875">
              <a:solidFill>
                <a:srgbClr val="6096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9" name="Rectangle 8"/>
            <p:cNvSpPr/>
            <p:nvPr/>
          </p:nvSpPr>
          <p:spPr>
            <a:xfrm>
              <a:off x="4371961" y="4075892"/>
              <a:ext cx="233088" cy="94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80245" y="4022200"/>
              <a:ext cx="3016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dirty="0" smtClean="0"/>
                <a:t>Image should be close to base image</a:t>
              </a:r>
              <a:endParaRPr lang="de-CH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46844" y="4062410"/>
            <a:ext cx="5327836" cy="1352044"/>
            <a:chOff x="2742062" y="3870486"/>
            <a:chExt cx="5327836" cy="1352044"/>
          </a:xfrm>
        </p:grpSpPr>
        <p:sp useBgFill="1">
          <p:nvSpPr>
            <p:cNvPr id="18" name="Rectangle 17"/>
            <p:cNvSpPr/>
            <p:nvPr/>
          </p:nvSpPr>
          <p:spPr>
            <a:xfrm>
              <a:off x="5291125" y="4052077"/>
              <a:ext cx="233088" cy="94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42062" y="4022201"/>
              <a:ext cx="53278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dirty="0" smtClean="0"/>
                <a:t>Image gradients should be close to sampled gradients</a:t>
              </a:r>
            </a:p>
            <a:p>
              <a:pPr algn="ctr"/>
              <a:r>
                <a:rPr lang="de-CH" sz="2400" dirty="0" smtClean="0"/>
                <a:t>  and            are finite difference operators</a:t>
              </a:r>
              <a:endParaRPr lang="de-CH" sz="2400" dirty="0"/>
            </a:p>
          </p:txBody>
        </p:sp>
        <p:sp>
          <p:nvSpPr>
            <p:cNvPr id="17" name="Left Brace 16"/>
            <p:cNvSpPr/>
            <p:nvPr/>
          </p:nvSpPr>
          <p:spPr>
            <a:xfrm rot="16200000">
              <a:off x="5274655" y="2352809"/>
              <a:ext cx="151713" cy="3187068"/>
            </a:xfrm>
            <a:prstGeom prst="leftBrace">
              <a:avLst>
                <a:gd name="adj1" fmla="val 68497"/>
                <a:gd name="adj2" fmla="val 50000"/>
              </a:avLst>
            </a:prstGeom>
            <a:ln w="15875">
              <a:solidFill>
                <a:srgbClr val="6096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73936" y="3737194"/>
            <a:ext cx="2911856" cy="1083698"/>
            <a:chOff x="1432415" y="3090866"/>
            <a:chExt cx="2911856" cy="1083698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2888343" y="3090866"/>
              <a:ext cx="0" cy="3433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32415" y="3343567"/>
              <a:ext cx="29118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2400" dirty="0" smtClean="0"/>
                <a:t>Controls importance of base image</a:t>
              </a:r>
              <a:endParaRPr lang="de-CH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89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L1-Reconstruction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 </a:t>
            </a:r>
            <a:r>
              <a:rPr lang="de-CH" dirty="0" err="1" smtClean="0"/>
              <a:t>practice</a:t>
            </a:r>
            <a:r>
              <a:rPr lang="de-CH" dirty="0" smtClean="0"/>
              <a:t>: </a:t>
            </a:r>
            <a:r>
              <a:rPr lang="de-CH" dirty="0" err="1" smtClean="0"/>
              <a:t>problems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conflicting</a:t>
            </a:r>
            <a:r>
              <a:rPr lang="de-CH" dirty="0" smtClean="0"/>
              <a:t> </a:t>
            </a:r>
            <a:r>
              <a:rPr lang="de-CH" dirty="0" err="1" smtClean="0"/>
              <a:t>gradient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endParaRPr lang="de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27</a:t>
            </a:fld>
            <a:endParaRPr lang="de-CH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671735" y="2573556"/>
            <a:ext cx="3072684" cy="3782794"/>
            <a:chOff x="2671735" y="2573556"/>
            <a:chExt cx="3072684" cy="378279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35" y="2573556"/>
              <a:ext cx="3072684" cy="3072684"/>
            </a:xfrm>
            <a:prstGeom prst="rect">
              <a:avLst/>
            </a:prstGeom>
          </p:spPr>
        </p:pic>
        <p:sp>
          <p:nvSpPr>
            <p:cNvPr id="9" name="Textfeld 8"/>
            <p:cNvSpPr txBox="1"/>
            <p:nvPr/>
          </p:nvSpPr>
          <p:spPr>
            <a:xfrm>
              <a:off x="3603633" y="5710019"/>
              <a:ext cx="1208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L2-norm</a:t>
              </a:r>
            </a:p>
            <a:p>
              <a:pPr algn="ctr"/>
              <a:r>
                <a:rPr lang="de-CH" dirty="0" smtClean="0"/>
                <a:t>(</a:t>
              </a:r>
              <a:r>
                <a:rPr lang="de-CH" dirty="0" err="1" smtClean="0"/>
                <a:t>unbiased</a:t>
              </a:r>
              <a:r>
                <a:rPr lang="de-CH" dirty="0"/>
                <a:t>)</a:t>
              </a:r>
            </a:p>
          </p:txBody>
        </p:sp>
      </p:grpSp>
      <p:sp>
        <p:nvSpPr>
          <p:cNvPr id="8" name="Ellipse 7"/>
          <p:cNvSpPr/>
          <p:nvPr/>
        </p:nvSpPr>
        <p:spPr>
          <a:xfrm>
            <a:off x="4657796" y="3093050"/>
            <a:ext cx="836656" cy="836656"/>
          </a:xfrm>
          <a:prstGeom prst="ellipse">
            <a:avLst/>
          </a:prstGeom>
          <a:noFill/>
          <a:ln w="50800">
            <a:solidFill>
              <a:srgbClr val="21FF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1" name="Gruppieren 10"/>
          <p:cNvGrpSpPr/>
          <p:nvPr/>
        </p:nvGrpSpPr>
        <p:grpSpPr>
          <a:xfrm>
            <a:off x="6438244" y="2568151"/>
            <a:ext cx="3082020" cy="3788199"/>
            <a:chOff x="6438244" y="2568151"/>
            <a:chExt cx="3082020" cy="3788199"/>
          </a:xfrm>
        </p:grpSpPr>
        <p:grpSp>
          <p:nvGrpSpPr>
            <p:cNvPr id="12" name="Gruppieren 11"/>
            <p:cNvGrpSpPr/>
            <p:nvPr/>
          </p:nvGrpSpPr>
          <p:grpSpPr>
            <a:xfrm>
              <a:off x="6438244" y="2568151"/>
              <a:ext cx="3082020" cy="3788199"/>
              <a:chOff x="5772453" y="2972320"/>
              <a:chExt cx="3082020" cy="3788199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453" y="2977725"/>
                <a:ext cx="3074400" cy="3074400"/>
              </a:xfrm>
              <a:prstGeom prst="rect">
                <a:avLst/>
              </a:prstGeom>
            </p:spPr>
          </p:pic>
          <p:sp>
            <p:nvSpPr>
              <p:cNvPr id="10" name="Textfeld 9"/>
              <p:cNvSpPr txBox="1"/>
              <p:nvPr/>
            </p:nvSpPr>
            <p:spPr>
              <a:xfrm>
                <a:off x="6712830" y="6114188"/>
                <a:ext cx="1208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 smtClean="0"/>
                  <a:t>L1-norm (</a:t>
                </a:r>
                <a:r>
                  <a:rPr lang="de-CH" b="1" dirty="0" err="1" smtClean="0"/>
                  <a:t>biased</a:t>
                </a:r>
                <a:r>
                  <a:rPr lang="de-CH" dirty="0" smtClean="0"/>
                  <a:t>)</a:t>
                </a:r>
                <a:endParaRPr lang="de-CH" dirty="0"/>
              </a:p>
            </p:txBody>
          </p:sp>
          <p:pic>
            <p:nvPicPr>
              <p:cNvPr id="18" name="Grafik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0073" y="2972320"/>
                <a:ext cx="3074400" cy="3074400"/>
              </a:xfrm>
              <a:prstGeom prst="rect">
                <a:avLst/>
              </a:prstGeom>
            </p:spPr>
          </p:pic>
        </p:grpSp>
        <p:sp>
          <p:nvSpPr>
            <p:cNvPr id="17" name="Ellipse 16"/>
            <p:cNvSpPr/>
            <p:nvPr/>
          </p:nvSpPr>
          <p:spPr>
            <a:xfrm>
              <a:off x="8431925" y="3094766"/>
              <a:ext cx="836656" cy="836656"/>
            </a:xfrm>
            <a:prstGeom prst="ellipse">
              <a:avLst/>
            </a:prstGeom>
            <a:noFill/>
            <a:ln w="50800">
              <a:solidFill>
                <a:srgbClr val="21FF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84215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Noise in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7" name="TextBox 6"/>
          <p:cNvSpPr txBox="1"/>
          <p:nvPr/>
        </p:nvSpPr>
        <p:spPr>
          <a:xfrm>
            <a:off x="5929291" y="6161294"/>
            <a:ext cx="474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dirty="0" smtClean="0"/>
              <a:t>Nice, but still far from perfect...</a:t>
            </a:r>
            <a:endParaRPr lang="de-CH" sz="28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166293" y="2133519"/>
            <a:ext cx="7859413" cy="3780000"/>
            <a:chOff x="2149291" y="2130241"/>
            <a:chExt cx="7859413" cy="3780000"/>
          </a:xfrm>
        </p:grpSpPr>
        <p:graphicFrame>
          <p:nvGraphicFramePr>
            <p:cNvPr id="11" name="Objek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1072027"/>
                </p:ext>
              </p:extLst>
            </p:nvPr>
          </p:nvGraphicFramePr>
          <p:xfrm>
            <a:off x="6228704" y="2130241"/>
            <a:ext cx="3780000" cy="37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" name="Image" r:id="rId4" imgW="3809520" imgH="3809520" progId="Photoshop.Image.14">
                    <p:embed/>
                  </p:oleObj>
                </mc:Choice>
                <mc:Fallback>
                  <p:oleObj name="Image" r:id="rId4" imgW="3809520" imgH="3809520" progId="Photoshop.Image.1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228704" y="2130241"/>
                          <a:ext cx="3780000" cy="378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k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2060237"/>
                </p:ext>
              </p:extLst>
            </p:nvPr>
          </p:nvGraphicFramePr>
          <p:xfrm>
            <a:off x="2149291" y="2130241"/>
            <a:ext cx="3780000" cy="37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2" name="Image" r:id="rId6" imgW="3809520" imgH="3809520" progId="Photoshop.Image.14">
                    <p:embed/>
                  </p:oleObj>
                </mc:Choice>
                <mc:Fallback>
                  <p:oleObj name="Image" r:id="rId6" imgW="3809520" imgH="3809520" progId="Photoshop.Image.1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149291" y="2130241"/>
                          <a:ext cx="3780000" cy="378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521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Extending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Goal: Make reconstructed image piecewise smoother by adding additional constraints</a:t>
            </a:r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Features are locally very smooth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29</a:t>
            </a:fld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90" y="2745068"/>
            <a:ext cx="7033470" cy="904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3969" y="2745068"/>
            <a:ext cx="2544268" cy="904141"/>
          </a:xfrm>
          <a:prstGeom prst="rect">
            <a:avLst/>
          </a:prstGeom>
          <a:solidFill>
            <a:srgbClr val="609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New constraint</a:t>
            </a:r>
            <a:endParaRPr lang="de-CH" dirty="0"/>
          </a:p>
        </p:txBody>
      </p:sp>
      <p:sp useBgFill="1">
        <p:nvSpPr>
          <p:cNvPr id="7" name="Rechteck 6"/>
          <p:cNvSpPr/>
          <p:nvPr/>
        </p:nvSpPr>
        <p:spPr>
          <a:xfrm>
            <a:off x="7869865" y="2958324"/>
            <a:ext cx="400050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8" name="Group 17"/>
          <p:cNvGrpSpPr/>
          <p:nvPr/>
        </p:nvGrpSpPr>
        <p:grpSpPr>
          <a:xfrm>
            <a:off x="1748340" y="4362916"/>
            <a:ext cx="6642031" cy="2405749"/>
            <a:chOff x="4591975" y="4362916"/>
            <a:chExt cx="6642031" cy="2405749"/>
          </a:xfrm>
        </p:grpSpPr>
        <p:sp>
          <p:nvSpPr>
            <p:cNvPr id="11" name="TextBox 10"/>
            <p:cNvSpPr txBox="1"/>
            <p:nvPr/>
          </p:nvSpPr>
          <p:spPr>
            <a:xfrm>
              <a:off x="9428957" y="5276974"/>
              <a:ext cx="1805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 smtClean="0"/>
                <a:t>...</a:t>
              </a:r>
              <a:endParaRPr lang="de-CH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591975" y="4362916"/>
              <a:ext cx="2004547" cy="2402469"/>
              <a:chOff x="4591975" y="4362916"/>
              <a:chExt cx="2004547" cy="240246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1975" y="4362916"/>
                <a:ext cx="2004547" cy="2004547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691723" y="6396053"/>
                <a:ext cx="1805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 smtClean="0"/>
                  <a:t>Normals</a:t>
                </a:r>
                <a:endParaRPr lang="de-CH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10466" y="4362916"/>
              <a:ext cx="2004547" cy="2405749"/>
              <a:chOff x="7010466" y="4362916"/>
              <a:chExt cx="2004547" cy="240574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0466" y="4362916"/>
                <a:ext cx="2004547" cy="200454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110214" y="6399333"/>
                <a:ext cx="1805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 smtClean="0"/>
                  <a:t>Textures</a:t>
                </a:r>
                <a:endParaRPr lang="de-CH" dirty="0"/>
              </a:p>
            </p:txBody>
          </p:sp>
        </p:grpSp>
      </p:grpSp>
      <p:grpSp>
        <p:nvGrpSpPr>
          <p:cNvPr id="15" name="L1 reconstruction" hidden="1"/>
          <p:cNvGrpSpPr/>
          <p:nvPr/>
        </p:nvGrpSpPr>
        <p:grpSpPr>
          <a:xfrm>
            <a:off x="7753415" y="4362916"/>
            <a:ext cx="2004550" cy="2392944"/>
            <a:chOff x="1143527" y="4372441"/>
            <a:chExt cx="2004550" cy="23929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529" y="4372441"/>
              <a:ext cx="2004547" cy="200454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43527" y="6396053"/>
              <a:ext cx="2004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L1-reconstruction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767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Monte Carlo Rendering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Requires</a:t>
            </a:r>
            <a:r>
              <a:rPr lang="de-CH" dirty="0" smtClean="0"/>
              <a:t> </a:t>
            </a:r>
            <a:r>
              <a:rPr lang="de-CH" dirty="0" err="1" smtClean="0"/>
              <a:t>simulating</a:t>
            </a:r>
            <a:r>
              <a:rPr lang="de-CH" dirty="0" smtClean="0"/>
              <a:t> light </a:t>
            </a:r>
            <a:r>
              <a:rPr lang="de-CH" dirty="0" err="1" smtClean="0"/>
              <a:t>transport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Monte Carlo rendering: evaluate many different light paths</a:t>
            </a:r>
          </a:p>
          <a:p>
            <a:pPr marL="457200" lvl="1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</a:t>
            </a:r>
            <a:r>
              <a:rPr lang="de-CH" b="1" dirty="0" smtClean="0">
                <a:sym typeface="Wingdings" panose="05000000000000000000" pitchFamily="2" charset="2"/>
              </a:rPr>
              <a:t> expensive!</a:t>
            </a:r>
            <a:endParaRPr lang="de-CH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94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eatsGrp"/>
          <p:cNvGrpSpPr/>
          <p:nvPr/>
        </p:nvGrpSpPr>
        <p:grpSpPr>
          <a:xfrm>
            <a:off x="3762768" y="3683251"/>
            <a:ext cx="7208845" cy="3053004"/>
            <a:chOff x="3762768" y="3683251"/>
            <a:chExt cx="7208845" cy="3053004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768" y="3683251"/>
              <a:ext cx="2339599" cy="2339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2014" y="3683251"/>
              <a:ext cx="2339599" cy="2339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113" y="3683251"/>
              <a:ext cx="2346151" cy="2339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feld 17"/>
            <p:cNvSpPr txBox="1"/>
            <p:nvPr/>
          </p:nvSpPr>
          <p:spPr>
            <a:xfrm>
              <a:off x="6400801" y="6366923"/>
              <a:ext cx="185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Features</a:t>
              </a:r>
              <a:endParaRPr lang="de-CH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425950" y="6012418"/>
              <a:ext cx="127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3 channels</a:t>
              </a:r>
              <a:endParaRPr lang="de-CH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92901" y="6010807"/>
              <a:ext cx="127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1 channel</a:t>
              </a:r>
              <a:endParaRPr lang="de-CH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34705" y="6016102"/>
              <a:ext cx="127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3 channels</a:t>
              </a:r>
              <a:endParaRPr lang="de-CH" dirty="0"/>
            </a:p>
          </p:txBody>
        </p:sp>
      </p:grpSp>
      <p:grpSp>
        <p:nvGrpSpPr>
          <p:cNvPr id="145" name="Unknown image GRP"/>
          <p:cNvGrpSpPr/>
          <p:nvPr/>
        </p:nvGrpSpPr>
        <p:grpSpPr>
          <a:xfrm>
            <a:off x="1193798" y="3696358"/>
            <a:ext cx="2300279" cy="3006020"/>
            <a:chOff x="1193798" y="3696358"/>
            <a:chExt cx="2300279" cy="3006020"/>
          </a:xfrm>
        </p:grpSpPr>
        <p:sp>
          <p:nvSpPr>
            <p:cNvPr id="65" name="Rectangle 16"/>
            <p:cNvSpPr>
              <a:spLocks noChangeArrowheads="1"/>
            </p:cNvSpPr>
            <p:nvPr/>
          </p:nvSpPr>
          <p:spPr bwMode="auto">
            <a:xfrm>
              <a:off x="1193798" y="3696358"/>
              <a:ext cx="2300279" cy="2306828"/>
            </a:xfrm>
            <a:prstGeom prst="rect">
              <a:avLst/>
            </a:prstGeom>
            <a:solidFill>
              <a:schemeClr val="bg1"/>
            </a:solidFill>
            <a:ln w="254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pic>
          <p:nvPicPr>
            <p:cNvPr id="13" name="Grafik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00" y="5628926"/>
              <a:ext cx="120396" cy="239268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1422339" y="6333046"/>
              <a:ext cx="185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 smtClean="0"/>
                <a:t>Unknown</a:t>
              </a:r>
              <a:r>
                <a:rPr lang="de-CH" dirty="0" smtClean="0"/>
                <a:t> </a:t>
              </a:r>
              <a:r>
                <a:rPr lang="de-CH" dirty="0" err="1" smtClean="0"/>
                <a:t>image</a:t>
              </a:r>
              <a:endParaRPr lang="de-CH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2695641" y="4148015"/>
              <a:ext cx="6156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600" dirty="0" smtClean="0"/>
                <a:t>?</a:t>
              </a:r>
              <a:endParaRPr lang="de-CH" sz="36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Extending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16" name="Textfeld 15"/>
          <p:cNvSpPr txBox="1"/>
          <p:nvPr/>
        </p:nvSpPr>
        <p:spPr>
          <a:xfrm>
            <a:off x="2349439" y="2498722"/>
            <a:ext cx="134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≈ </a:t>
            </a:r>
            <a:r>
              <a:rPr lang="de-CH" dirty="0" err="1" smtClean="0"/>
              <a:t>weighted</a:t>
            </a:r>
            <a:r>
              <a:rPr lang="de-CH" dirty="0" smtClean="0"/>
              <a:t> </a:t>
            </a:r>
          </a:p>
          <a:p>
            <a:r>
              <a:rPr lang="de-CH" dirty="0"/>
              <a:t> </a:t>
            </a:r>
            <a:r>
              <a:rPr lang="de-CH" dirty="0" smtClean="0"/>
              <a:t>    </a:t>
            </a:r>
            <a:r>
              <a:rPr lang="de-CH" dirty="0" err="1" smtClean="0"/>
              <a:t>sum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:</a:t>
            </a:r>
            <a:endParaRPr lang="de-CH" dirty="0"/>
          </a:p>
        </p:txBody>
      </p:sp>
      <p:grpSp>
        <p:nvGrpSpPr>
          <p:cNvPr id="7" name="FeatPtcGRP"/>
          <p:cNvGrpSpPr/>
          <p:nvPr/>
        </p:nvGrpSpPr>
        <p:grpSpPr>
          <a:xfrm>
            <a:off x="3772263" y="1662137"/>
            <a:ext cx="7179687" cy="2977923"/>
            <a:chOff x="3772263" y="1662137"/>
            <a:chExt cx="7179687" cy="2977923"/>
          </a:xfrm>
        </p:grpSpPr>
        <p:sp>
          <p:nvSpPr>
            <p:cNvPr id="14" name="Left Brace 13"/>
            <p:cNvSpPr/>
            <p:nvPr/>
          </p:nvSpPr>
          <p:spPr>
            <a:xfrm rot="5400000">
              <a:off x="7248229" y="-1451775"/>
              <a:ext cx="227755" cy="7179687"/>
            </a:xfrm>
            <a:prstGeom prst="leftBrace">
              <a:avLst>
                <a:gd name="adj1" fmla="val 11250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 useBgFill="1">
          <p:nvSpPr>
            <p:cNvPr id="15" name="Rectangle 14"/>
            <p:cNvSpPr/>
            <p:nvPr/>
          </p:nvSpPr>
          <p:spPr>
            <a:xfrm>
              <a:off x="7203356" y="1893726"/>
              <a:ext cx="317500" cy="1122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9" name="Rectangle 8"/>
            <p:cNvSpPr>
              <a:spLocks noChangeArrowheads="1"/>
            </p:cNvSpPr>
            <p:nvPr/>
          </p:nvSpPr>
          <p:spPr bwMode="auto">
            <a:xfrm>
              <a:off x="9490523" y="4541755"/>
              <a:ext cx="98304" cy="98304"/>
            </a:xfrm>
            <a:prstGeom prst="rect">
              <a:avLst/>
            </a:prstGeom>
            <a:noFill/>
            <a:ln w="15875" cap="flat">
              <a:solidFill>
                <a:srgbClr val="000F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Rectangle 9"/>
            <p:cNvSpPr>
              <a:spLocks noChangeArrowheads="1"/>
            </p:cNvSpPr>
            <p:nvPr/>
          </p:nvSpPr>
          <p:spPr bwMode="auto">
            <a:xfrm>
              <a:off x="7059174" y="4541755"/>
              <a:ext cx="98304" cy="98304"/>
            </a:xfrm>
            <a:prstGeom prst="rect">
              <a:avLst/>
            </a:prstGeom>
            <a:noFill/>
            <a:ln w="15875" cap="flat">
              <a:solidFill>
                <a:srgbClr val="000F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Rectangle 11"/>
            <p:cNvSpPr>
              <a:spLocks noChangeArrowheads="1"/>
            </p:cNvSpPr>
            <p:nvPr/>
          </p:nvSpPr>
          <p:spPr bwMode="auto">
            <a:xfrm>
              <a:off x="4627829" y="4541755"/>
              <a:ext cx="91749" cy="98304"/>
            </a:xfrm>
            <a:prstGeom prst="rect">
              <a:avLst/>
            </a:prstGeom>
            <a:noFill/>
            <a:ln w="15875" cap="flat">
              <a:solidFill>
                <a:srgbClr val="000F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Line 12"/>
            <p:cNvSpPr>
              <a:spLocks noChangeShapeType="1"/>
            </p:cNvSpPr>
            <p:nvPr/>
          </p:nvSpPr>
          <p:spPr bwMode="auto">
            <a:xfrm flipV="1">
              <a:off x="9588823" y="2293910"/>
              <a:ext cx="1356576" cy="224784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Line 13"/>
            <p:cNvSpPr>
              <a:spLocks noChangeShapeType="1"/>
            </p:cNvSpPr>
            <p:nvPr/>
          </p:nvSpPr>
          <p:spPr bwMode="auto">
            <a:xfrm flipH="1" flipV="1">
              <a:off x="7904577" y="2293910"/>
              <a:ext cx="1585946" cy="224784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Line 14"/>
            <p:cNvSpPr>
              <a:spLocks noChangeShapeType="1"/>
            </p:cNvSpPr>
            <p:nvPr/>
          </p:nvSpPr>
          <p:spPr bwMode="auto">
            <a:xfrm flipV="1">
              <a:off x="7157478" y="2293910"/>
              <a:ext cx="701226" cy="224784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6" name="Line 15"/>
            <p:cNvSpPr>
              <a:spLocks noChangeShapeType="1"/>
            </p:cNvSpPr>
            <p:nvPr/>
          </p:nvSpPr>
          <p:spPr bwMode="auto">
            <a:xfrm flipH="1" flipV="1">
              <a:off x="6869125" y="2293910"/>
              <a:ext cx="190053" cy="224784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pic>
          <p:nvPicPr>
            <p:cNvPr id="77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04772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1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65848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9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55819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20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98021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2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26922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Line 27"/>
            <p:cNvSpPr>
              <a:spLocks noChangeShapeType="1"/>
            </p:cNvSpPr>
            <p:nvPr/>
          </p:nvSpPr>
          <p:spPr bwMode="auto">
            <a:xfrm flipV="1">
              <a:off x="4719578" y="2287355"/>
              <a:ext cx="2116781" cy="225440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Line 28"/>
            <p:cNvSpPr>
              <a:spLocks noChangeShapeType="1"/>
            </p:cNvSpPr>
            <p:nvPr/>
          </p:nvSpPr>
          <p:spPr bwMode="auto">
            <a:xfrm flipH="1" flipV="1">
              <a:off x="3775875" y="2287355"/>
              <a:ext cx="851954" cy="225440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29"/>
            <p:cNvSpPr>
              <a:spLocks noChangeShapeType="1"/>
            </p:cNvSpPr>
            <p:nvPr/>
          </p:nvSpPr>
          <p:spPr bwMode="auto">
            <a:xfrm flipH="1" flipV="1">
              <a:off x="3775875" y="3283485"/>
              <a:ext cx="851954" cy="135657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pic>
          <p:nvPicPr>
            <p:cNvPr id="90" name="Picture 3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75875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Line 31"/>
            <p:cNvSpPr>
              <a:spLocks noChangeShapeType="1"/>
            </p:cNvSpPr>
            <p:nvPr/>
          </p:nvSpPr>
          <p:spPr bwMode="auto">
            <a:xfrm flipV="1">
              <a:off x="4719578" y="3283485"/>
              <a:ext cx="2116781" cy="135657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pic>
          <p:nvPicPr>
            <p:cNvPr id="92" name="Picture 3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36951" y="2287355"/>
              <a:ext cx="996130" cy="996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Rectangle 34"/>
            <p:cNvSpPr>
              <a:spLocks noChangeArrowheads="1"/>
            </p:cNvSpPr>
            <p:nvPr/>
          </p:nvSpPr>
          <p:spPr bwMode="auto">
            <a:xfrm>
              <a:off x="3782427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FF0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Rectangle 35"/>
            <p:cNvSpPr>
              <a:spLocks noChangeArrowheads="1"/>
            </p:cNvSpPr>
            <p:nvPr/>
          </p:nvSpPr>
          <p:spPr bwMode="auto">
            <a:xfrm>
              <a:off x="4811327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Rectangle 36"/>
            <p:cNvSpPr>
              <a:spLocks noChangeArrowheads="1"/>
            </p:cNvSpPr>
            <p:nvPr/>
          </p:nvSpPr>
          <p:spPr bwMode="auto">
            <a:xfrm>
              <a:off x="5840224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Rectangle 37"/>
            <p:cNvSpPr>
              <a:spLocks noChangeArrowheads="1"/>
            </p:cNvSpPr>
            <p:nvPr/>
          </p:nvSpPr>
          <p:spPr bwMode="auto">
            <a:xfrm>
              <a:off x="6869125" y="2293910"/>
              <a:ext cx="989580" cy="983023"/>
            </a:xfrm>
            <a:prstGeom prst="rect">
              <a:avLst/>
            </a:prstGeom>
            <a:noFill/>
            <a:ln w="19050" cap="flat">
              <a:solidFill>
                <a:srgbClr val="81818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Rectangle 38"/>
            <p:cNvSpPr>
              <a:spLocks noChangeArrowheads="1"/>
            </p:cNvSpPr>
            <p:nvPr/>
          </p:nvSpPr>
          <p:spPr bwMode="auto">
            <a:xfrm>
              <a:off x="7904577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FF0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Rectangle 39"/>
            <p:cNvSpPr>
              <a:spLocks noChangeArrowheads="1"/>
            </p:cNvSpPr>
            <p:nvPr/>
          </p:nvSpPr>
          <p:spPr bwMode="auto">
            <a:xfrm>
              <a:off x="8933474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Rectangle 40"/>
            <p:cNvSpPr>
              <a:spLocks noChangeArrowheads="1"/>
            </p:cNvSpPr>
            <p:nvPr/>
          </p:nvSpPr>
          <p:spPr bwMode="auto">
            <a:xfrm>
              <a:off x="9962375" y="2293910"/>
              <a:ext cx="983024" cy="983023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41"/>
            <p:cNvSpPr>
              <a:spLocks noChangeShapeType="1"/>
            </p:cNvSpPr>
            <p:nvPr/>
          </p:nvSpPr>
          <p:spPr bwMode="auto">
            <a:xfrm flipV="1">
              <a:off x="9588823" y="3276934"/>
              <a:ext cx="1356576" cy="136312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42"/>
            <p:cNvSpPr>
              <a:spLocks noChangeShapeType="1"/>
            </p:cNvSpPr>
            <p:nvPr/>
          </p:nvSpPr>
          <p:spPr bwMode="auto">
            <a:xfrm flipH="1" flipV="1">
              <a:off x="7904577" y="3276934"/>
              <a:ext cx="1585946" cy="136312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43"/>
            <p:cNvSpPr>
              <a:spLocks noChangeShapeType="1"/>
            </p:cNvSpPr>
            <p:nvPr/>
          </p:nvSpPr>
          <p:spPr bwMode="auto">
            <a:xfrm flipH="1" flipV="1">
              <a:off x="6862569" y="3283485"/>
              <a:ext cx="196605" cy="135657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Line 44"/>
            <p:cNvSpPr>
              <a:spLocks noChangeShapeType="1"/>
            </p:cNvSpPr>
            <p:nvPr/>
          </p:nvSpPr>
          <p:spPr bwMode="auto">
            <a:xfrm flipV="1">
              <a:off x="7157478" y="3283485"/>
              <a:ext cx="707777" cy="135657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5092700" y="1662137"/>
              <a:ext cx="436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 smtClean="0"/>
                <a:t>Vectors</a:t>
              </a:r>
              <a:r>
                <a:rPr lang="de-CH" dirty="0" smtClean="0"/>
                <a:t> </a:t>
              </a:r>
              <a:r>
                <a:rPr lang="de-CH" dirty="0" err="1" smtClean="0"/>
                <a:t>spanning</a:t>
              </a:r>
              <a:r>
                <a:rPr lang="de-CH" dirty="0" smtClean="0"/>
                <a:t> </a:t>
              </a:r>
              <a:r>
                <a:rPr lang="de-CH" dirty="0" err="1" smtClean="0"/>
                <a:t>the</a:t>
              </a:r>
              <a:r>
                <a:rPr lang="de-CH" dirty="0" smtClean="0"/>
                <a:t> </a:t>
              </a:r>
              <a:r>
                <a:rPr lang="de-CH" dirty="0" err="1" smtClean="0"/>
                <a:t>local</a:t>
              </a:r>
              <a:r>
                <a:rPr lang="de-CH" dirty="0" smtClean="0"/>
                <a:t> </a:t>
              </a:r>
              <a:r>
                <a:rPr lang="de-CH" dirty="0" err="1" smtClean="0"/>
                <a:t>feature</a:t>
              </a:r>
              <a:r>
                <a:rPr lang="de-CH" dirty="0" smtClean="0"/>
                <a:t> </a:t>
              </a:r>
              <a:r>
                <a:rPr lang="de-CH" dirty="0" err="1" smtClean="0"/>
                <a:t>subspace</a:t>
              </a:r>
              <a:endParaRPr lang="de-CH" dirty="0"/>
            </a:p>
          </p:txBody>
        </p:sp>
        <p:pic>
          <p:nvPicPr>
            <p:cNvPr id="11" name="Grafik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5300" y="1759935"/>
              <a:ext cx="254508" cy="211836"/>
            </a:xfrm>
            <a:prstGeom prst="rect">
              <a:avLst/>
            </a:prstGeom>
          </p:spPr>
        </p:pic>
      </p:grpSp>
      <p:grpSp>
        <p:nvGrpSpPr>
          <p:cNvPr id="146" name="LocalPatchGRP"/>
          <p:cNvGrpSpPr/>
          <p:nvPr/>
        </p:nvGrpSpPr>
        <p:grpSpPr>
          <a:xfrm>
            <a:off x="1261364" y="1879831"/>
            <a:ext cx="1039368" cy="3187977"/>
            <a:chOff x="1261364" y="1879831"/>
            <a:chExt cx="1039368" cy="3187977"/>
          </a:xfrm>
        </p:grpSpPr>
        <p:sp>
          <p:nvSpPr>
            <p:cNvPr id="71" name="Rectangle 10"/>
            <p:cNvSpPr>
              <a:spLocks noChangeArrowheads="1"/>
            </p:cNvSpPr>
            <p:nvPr/>
          </p:nvSpPr>
          <p:spPr bwMode="auto">
            <a:xfrm>
              <a:off x="2032645" y="4541755"/>
              <a:ext cx="98304" cy="98304"/>
            </a:xfrm>
            <a:prstGeom prst="rect">
              <a:avLst/>
            </a:prstGeom>
            <a:noFill/>
            <a:ln w="15875" cap="flat">
              <a:solidFill>
                <a:srgbClr val="000F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Line 22"/>
            <p:cNvSpPr>
              <a:spLocks noChangeShapeType="1"/>
            </p:cNvSpPr>
            <p:nvPr/>
          </p:nvSpPr>
          <p:spPr bwMode="auto">
            <a:xfrm>
              <a:off x="1265885" y="2300462"/>
              <a:ext cx="766761" cy="224129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Line 23"/>
            <p:cNvSpPr>
              <a:spLocks noChangeShapeType="1"/>
            </p:cNvSpPr>
            <p:nvPr/>
          </p:nvSpPr>
          <p:spPr bwMode="auto">
            <a:xfrm flipH="1">
              <a:off x="2130946" y="2300462"/>
              <a:ext cx="98304" cy="2241293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>
              <a:off x="1265885" y="3270378"/>
              <a:ext cx="766761" cy="1369682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Line 25"/>
            <p:cNvSpPr>
              <a:spLocks noChangeShapeType="1"/>
            </p:cNvSpPr>
            <p:nvPr/>
          </p:nvSpPr>
          <p:spPr bwMode="auto">
            <a:xfrm flipH="1">
              <a:off x="2130946" y="3270378"/>
              <a:ext cx="98304" cy="1369682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Rectangle 26"/>
            <p:cNvSpPr>
              <a:spLocks noChangeArrowheads="1"/>
            </p:cNvSpPr>
            <p:nvPr/>
          </p:nvSpPr>
          <p:spPr bwMode="auto">
            <a:xfrm>
              <a:off x="1265885" y="2300462"/>
              <a:ext cx="963366" cy="96991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Line 33"/>
            <p:cNvSpPr>
              <a:spLocks noChangeShapeType="1"/>
            </p:cNvSpPr>
            <p:nvPr/>
          </p:nvSpPr>
          <p:spPr bwMode="auto">
            <a:xfrm>
              <a:off x="2085073" y="4587631"/>
              <a:ext cx="78642" cy="281802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pic>
          <p:nvPicPr>
            <p:cNvPr id="12" name="Grafik 1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908" y="4889500"/>
              <a:ext cx="115824" cy="1783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364" y="1879831"/>
              <a:ext cx="1031748" cy="303276"/>
            </a:xfrm>
            <a:prstGeom prst="rect">
              <a:avLst/>
            </a:prstGeom>
          </p:spPr>
        </p:pic>
      </p:grpSp>
      <p:grpSp>
        <p:nvGrpSpPr>
          <p:cNvPr id="23" name="Gruppieren 22"/>
          <p:cNvGrpSpPr/>
          <p:nvPr/>
        </p:nvGrpSpPr>
        <p:grpSpPr>
          <a:xfrm>
            <a:off x="1254264" y="2306224"/>
            <a:ext cx="970911" cy="970911"/>
            <a:chOff x="1254264" y="2306224"/>
            <a:chExt cx="970911" cy="970911"/>
          </a:xfrm>
        </p:grpSpPr>
        <p:grpSp>
          <p:nvGrpSpPr>
            <p:cNvPr id="22" name="Gruppieren 21"/>
            <p:cNvGrpSpPr/>
            <p:nvPr/>
          </p:nvGrpSpPr>
          <p:grpSpPr>
            <a:xfrm>
              <a:off x="1342802" y="2306224"/>
              <a:ext cx="808739" cy="970911"/>
              <a:chOff x="1342802" y="2306224"/>
              <a:chExt cx="808739" cy="970911"/>
            </a:xfrm>
          </p:grpSpPr>
          <p:cxnSp>
            <p:nvCxnSpPr>
              <p:cNvPr id="9" name="Gerader Verbinder 8"/>
              <p:cNvCxnSpPr/>
              <p:nvPr/>
            </p:nvCxnSpPr>
            <p:spPr>
              <a:xfrm>
                <a:off x="1792018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/>
              <p:nvPr/>
            </p:nvCxnSpPr>
            <p:spPr>
              <a:xfrm>
                <a:off x="1880918" y="2306426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/>
              <p:cNvCxnSpPr/>
              <p:nvPr/>
            </p:nvCxnSpPr>
            <p:spPr>
              <a:xfrm>
                <a:off x="1971406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/>
              <p:nvPr/>
            </p:nvCxnSpPr>
            <p:spPr>
              <a:xfrm>
                <a:off x="2061894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/>
            </p:nvCxnSpPr>
            <p:spPr>
              <a:xfrm>
                <a:off x="2151541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/>
              <p:cNvCxnSpPr/>
              <p:nvPr/>
            </p:nvCxnSpPr>
            <p:spPr>
              <a:xfrm>
                <a:off x="1342802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/>
            </p:nvCxnSpPr>
            <p:spPr>
              <a:xfrm>
                <a:off x="1431702" y="2306224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/>
            </p:nvCxnSpPr>
            <p:spPr>
              <a:xfrm>
                <a:off x="1522190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/>
            </p:nvCxnSpPr>
            <p:spPr>
              <a:xfrm>
                <a:off x="1612678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/>
              <p:nvPr/>
            </p:nvCxnSpPr>
            <p:spPr>
              <a:xfrm>
                <a:off x="1702325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ieren 113"/>
            <p:cNvGrpSpPr/>
            <p:nvPr/>
          </p:nvGrpSpPr>
          <p:grpSpPr>
            <a:xfrm rot="5400000">
              <a:off x="1335350" y="2299080"/>
              <a:ext cx="808739" cy="970911"/>
              <a:chOff x="1342802" y="2306224"/>
              <a:chExt cx="808739" cy="970911"/>
            </a:xfrm>
          </p:grpSpPr>
          <p:cxnSp>
            <p:nvCxnSpPr>
              <p:cNvPr id="115" name="Gerader Verbinder 114"/>
              <p:cNvCxnSpPr/>
              <p:nvPr/>
            </p:nvCxnSpPr>
            <p:spPr>
              <a:xfrm>
                <a:off x="1792018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>
              <a:xfrm>
                <a:off x="1880918" y="2306426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>
              <a:xfrm>
                <a:off x="1971406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>
              <a:xfrm>
                <a:off x="2061894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>
              <a:xfrm>
                <a:off x="2151541" y="2307219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/>
              <p:cNvCxnSpPr/>
              <p:nvPr/>
            </p:nvCxnSpPr>
            <p:spPr>
              <a:xfrm>
                <a:off x="1342802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/>
              <p:cNvCxnSpPr/>
              <p:nvPr/>
            </p:nvCxnSpPr>
            <p:spPr>
              <a:xfrm>
                <a:off x="1431702" y="2306224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>
              <a:xfrm>
                <a:off x="1522190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>
              <a:xfrm>
                <a:off x="1612678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>
              <a:xfrm>
                <a:off x="1702325" y="2307017"/>
                <a:ext cx="0" cy="969916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058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Close to a weighted sum of vectors 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        close to the subspace spanned by </a:t>
            </a:r>
            <a:r>
              <a:rPr lang="de-CH" dirty="0" err="1" smtClean="0">
                <a:sym typeface="Wingdings" panose="05000000000000000000" pitchFamily="2" charset="2"/>
              </a:rPr>
              <a:t>these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vectors</a:t>
            </a:r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: 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    Need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minimize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b="1" dirty="0" err="1" smtClean="0">
                <a:sym typeface="Wingdings" panose="05000000000000000000" pitchFamily="2" charset="2"/>
              </a:rPr>
              <a:t>patch</a:t>
            </a:r>
            <a:r>
              <a:rPr lang="de-CH" b="1" dirty="0" smtClean="0">
                <a:sym typeface="Wingdings" panose="05000000000000000000" pitchFamily="2" charset="2"/>
              </a:rPr>
              <a:t> </a:t>
            </a:r>
            <a:r>
              <a:rPr lang="de-CH" b="1" dirty="0" err="1" smtClean="0">
                <a:sym typeface="Wingdings" panose="05000000000000000000" pitchFamily="2" charset="2"/>
              </a:rPr>
              <a:t>constraint</a:t>
            </a:r>
            <a:r>
              <a:rPr lang="de-CH" b="1" dirty="0" smtClean="0">
                <a:sym typeface="Wingdings" panose="05000000000000000000" pitchFamily="2" charset="2"/>
              </a:rPr>
              <a:t> </a:t>
            </a:r>
            <a:r>
              <a:rPr lang="de-CH" b="1" dirty="0" err="1" smtClean="0">
                <a:sym typeface="Wingdings" panose="05000000000000000000" pitchFamily="2" charset="2"/>
              </a:rPr>
              <a:t>term</a:t>
            </a:r>
            <a:r>
              <a:rPr lang="de-CH" b="1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for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each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pixel</a:t>
            </a:r>
            <a:r>
              <a:rPr lang="de-CH" dirty="0" smtClean="0">
                <a:sym typeface="Wingdings" panose="05000000000000000000" pitchFamily="2" charset="2"/>
              </a:rPr>
              <a:t>    :</a:t>
            </a:r>
            <a:endParaRPr lang="de-CH" dirty="0" smtClean="0"/>
          </a:p>
          <a:p>
            <a:endParaRPr lang="de-CH" dirty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Extending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31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4" y="1939748"/>
            <a:ext cx="651510" cy="2111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20" y="3199808"/>
            <a:ext cx="4560456" cy="44959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746" y="4313700"/>
            <a:ext cx="179066" cy="27566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80" y="4907040"/>
            <a:ext cx="6042642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Extending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New optimization problem:</a:t>
            </a:r>
            <a:endParaRPr lang="en-US" dirty="0" smtClean="0"/>
          </a:p>
          <a:p>
            <a:endParaRPr lang="de-CH" dirty="0"/>
          </a:p>
          <a:p>
            <a:endParaRPr lang="en-US" dirty="0" smtClean="0"/>
          </a:p>
          <a:p>
            <a:endParaRPr lang="de-CH" dirty="0"/>
          </a:p>
          <a:p>
            <a:r>
              <a:rPr lang="de-CH" dirty="0" smtClean="0"/>
              <a:t>Still a least squares problem</a:t>
            </a:r>
          </a:p>
          <a:p>
            <a:r>
              <a:rPr lang="de-CH" dirty="0" smtClean="0"/>
              <a:t>How useful are our new constraints? Is the converged image actually locally close to a weighted sum of feature vectors?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32</a:t>
            </a:fld>
            <a:endParaRPr lang="de-CH" dirty="0"/>
          </a:p>
        </p:txBody>
      </p:sp>
      <p:pic>
        <p:nvPicPr>
          <p:cNvPr id="13" name="Grafik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19" y="2924680"/>
            <a:ext cx="8977559" cy="963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58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33</a:t>
            </a:fld>
            <a:endParaRPr lang="de-CH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19"/>
            <a:ext cx="3657600" cy="3657600"/>
          </a:xfrm>
        </p:spPr>
      </p:pic>
      <p:sp>
        <p:nvSpPr>
          <p:cNvPr id="19" name="red rect"/>
          <p:cNvSpPr/>
          <p:nvPr/>
        </p:nvSpPr>
        <p:spPr>
          <a:xfrm>
            <a:off x="3696018" y="2696848"/>
            <a:ext cx="196854" cy="196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green rect"/>
          <p:cNvSpPr/>
          <p:nvPr/>
        </p:nvSpPr>
        <p:spPr>
          <a:xfrm>
            <a:off x="3011485" y="4179094"/>
            <a:ext cx="196854" cy="19685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48" name="Group 1"/>
          <p:cNvGrpSpPr/>
          <p:nvPr/>
        </p:nvGrpSpPr>
        <p:grpSpPr>
          <a:xfrm>
            <a:off x="5837235" y="2296318"/>
            <a:ext cx="4718051" cy="3654552"/>
            <a:chOff x="5837235" y="2296318"/>
            <a:chExt cx="4718051" cy="3654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234" y="2296318"/>
              <a:ext cx="1962969" cy="196296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317" y="2296318"/>
              <a:ext cx="1962969" cy="1962969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5837235" y="5297469"/>
              <a:ext cx="4718051" cy="653401"/>
              <a:chOff x="5837235" y="5298927"/>
              <a:chExt cx="4718051" cy="653401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7235" y="5300092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4871" y="5300092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2506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142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7778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5414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050" y="5298927"/>
                <a:ext cx="652236" cy="652236"/>
              </a:xfrm>
              <a:prstGeom prst="rect">
                <a:avLst/>
              </a:prstGeom>
            </p:spPr>
          </p:pic>
        </p:grpSp>
      </p:grpSp>
      <p:grpSp>
        <p:nvGrpSpPr>
          <p:cNvPr id="49" name="Group 2"/>
          <p:cNvGrpSpPr/>
          <p:nvPr/>
        </p:nvGrpSpPr>
        <p:grpSpPr>
          <a:xfrm>
            <a:off x="5837234" y="2296318"/>
            <a:ext cx="4718051" cy="3654552"/>
            <a:chOff x="5837235" y="2296318"/>
            <a:chExt cx="4718051" cy="365455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234" y="2296318"/>
              <a:ext cx="1962969" cy="196296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317" y="2296318"/>
              <a:ext cx="1962969" cy="1962969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5837235" y="5297469"/>
              <a:ext cx="4718051" cy="653401"/>
              <a:chOff x="5837235" y="5298927"/>
              <a:chExt cx="4718051" cy="653401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7235" y="5300092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4871" y="5300092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2506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142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7778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5414" y="5298927"/>
                <a:ext cx="652236" cy="652236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050" y="5298927"/>
                <a:ext cx="652236" cy="652236"/>
              </a:xfrm>
              <a:prstGeom prst="rect">
                <a:avLst/>
              </a:prstGeom>
            </p:spPr>
          </p:pic>
        </p:grpSp>
      </p:grpSp>
      <p:sp>
        <p:nvSpPr>
          <p:cNvPr id="35" name="TextBox 34"/>
          <p:cNvSpPr txBox="1"/>
          <p:nvPr/>
        </p:nvSpPr>
        <p:spPr>
          <a:xfrm>
            <a:off x="1685515" y="6074057"/>
            <a:ext cx="196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Converged image</a:t>
            </a:r>
            <a:endParaRPr lang="de-CH" dirty="0"/>
          </a:p>
        </p:txBody>
      </p:sp>
      <p:grpSp>
        <p:nvGrpSpPr>
          <p:cNvPr id="3" name="texts right side"/>
          <p:cNvGrpSpPr/>
          <p:nvPr/>
        </p:nvGrpSpPr>
        <p:grpSpPr>
          <a:xfrm>
            <a:off x="5964233" y="4373313"/>
            <a:ext cx="4464051" cy="2001571"/>
            <a:chOff x="5964233" y="4373313"/>
            <a:chExt cx="4464051" cy="2001571"/>
          </a:xfrm>
        </p:grpSpPr>
        <p:sp>
          <p:nvSpPr>
            <p:cNvPr id="37" name="TextBox 36"/>
            <p:cNvSpPr txBox="1"/>
            <p:nvPr/>
          </p:nvSpPr>
          <p:spPr>
            <a:xfrm>
              <a:off x="5964233" y="4373313"/>
              <a:ext cx="1962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Converged image</a:t>
              </a:r>
              <a:endParaRPr lang="de-CH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65315" y="4375948"/>
              <a:ext cx="1962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Projection onto feature subspace</a:t>
              </a:r>
              <a:endParaRPr lang="de-CH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47278" y="6005552"/>
              <a:ext cx="2117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Local feature vectors</a:t>
              </a:r>
              <a:endParaRPr lang="de-CH" dirty="0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5964233" y="1690688"/>
            <a:ext cx="4464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b="1" dirty="0" err="1" smtClean="0"/>
              <a:t>Reconstruction</a:t>
            </a:r>
            <a:r>
              <a:rPr lang="de-CH" sz="2400" b="1" dirty="0" smtClean="0"/>
              <a:t> not </a:t>
            </a:r>
            <a:r>
              <a:rPr lang="de-CH" sz="2400" b="1" dirty="0" err="1" smtClean="0"/>
              <a:t>consistent</a:t>
            </a:r>
            <a:r>
              <a:rPr lang="de-CH" sz="2400" b="1" dirty="0" smtClean="0"/>
              <a:t>!</a:t>
            </a:r>
            <a:endParaRPr lang="de-CH" sz="2400" b="1" dirty="0"/>
          </a:p>
        </p:txBody>
      </p:sp>
    </p:spTree>
    <p:extLst>
      <p:ext uri="{BB962C8B-B14F-4D97-AF65-F5344CB8AC3E}">
        <p14:creationId xmlns:p14="http://schemas.microsoft.com/office/powerpoint/2010/main" val="16713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1" grpId="1" animBg="1"/>
      <p:bldP spid="35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596"/>
          </a:xfrm>
        </p:spPr>
        <p:txBody>
          <a:bodyPr>
            <a:normAutofit/>
          </a:bodyPr>
          <a:lstStyle/>
          <a:p>
            <a:r>
              <a:rPr lang="de-CH" dirty="0" smtClean="0">
                <a:sym typeface="Wingdings" panose="05000000000000000000" pitchFamily="2" charset="2"/>
              </a:rPr>
              <a:t>Solution: Add </a:t>
            </a:r>
            <a:r>
              <a:rPr lang="de-CH" b="1" dirty="0" smtClean="0">
                <a:sym typeface="Wingdings" panose="05000000000000000000" pitchFamily="2" charset="2"/>
              </a:rPr>
              <a:t>constraint weights</a:t>
            </a:r>
            <a:r>
              <a:rPr lang="de-CH" dirty="0" smtClean="0">
                <a:sym typeface="Wingdings" panose="05000000000000000000" pitchFamily="2" charset="2"/>
              </a:rPr>
              <a:t> for </a:t>
            </a:r>
            <a:r>
              <a:rPr lang="de-CH" dirty="0" err="1" smtClean="0">
                <a:sym typeface="Wingdings" panose="05000000000000000000" pitchFamily="2" charset="2"/>
              </a:rPr>
              <a:t>each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pixel</a:t>
            </a:r>
            <a:r>
              <a:rPr lang="de-CH" dirty="0" smtClean="0">
                <a:sym typeface="Wingdings" panose="05000000000000000000" pitchFamily="2" charset="2"/>
              </a:rPr>
              <a:t>:</a:t>
            </a: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r>
              <a:rPr lang="de-CH" dirty="0" err="1" smtClean="0">
                <a:sym typeface="Wingdings" panose="05000000000000000000" pitchFamily="2" charset="2"/>
              </a:rPr>
              <a:t>Weights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get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more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restrictive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as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variance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decreases</a:t>
            </a:r>
            <a:r>
              <a:rPr lang="de-CH" dirty="0" smtClean="0">
                <a:sym typeface="Wingdings" panose="05000000000000000000" pitchFamily="2" charset="2"/>
              </a:rPr>
              <a:t>: </a:t>
            </a:r>
            <a:r>
              <a:rPr lang="de-CH" dirty="0" err="1" smtClean="0">
                <a:sym typeface="Wingdings" panose="05000000000000000000" pitchFamily="2" charset="2"/>
              </a:rPr>
              <a:t>filter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is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b="1" dirty="0" err="1" smtClean="0">
                <a:sym typeface="Wingdings" panose="05000000000000000000" pitchFamily="2" charset="2"/>
              </a:rPr>
              <a:t>consistent</a:t>
            </a:r>
            <a:endParaRPr lang="de-CH" b="1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01" y="2276635"/>
            <a:ext cx="6968021" cy="6801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Constraint</a:t>
            </a:r>
            <a:r>
              <a:rPr lang="de-CH" dirty="0" smtClean="0"/>
              <a:t> </a:t>
            </a:r>
            <a:r>
              <a:rPr lang="de-CH" dirty="0" err="1" smtClean="0"/>
              <a:t>weights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7095900" y="818349"/>
            <a:ext cx="295098" cy="4461502"/>
          </a:xfrm>
          <a:prstGeom prst="leftBrace">
            <a:avLst>
              <a:gd name="adj1" fmla="val 59900"/>
              <a:gd name="adj2" fmla="val 42741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5992" y="2904258"/>
            <a:ext cx="357846" cy="44520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uppieren 96"/>
          <p:cNvGrpSpPr/>
          <p:nvPr/>
        </p:nvGrpSpPr>
        <p:grpSpPr>
          <a:xfrm>
            <a:off x="6219376" y="3416097"/>
            <a:ext cx="1405354" cy="1405354"/>
            <a:chOff x="1611377" y="3177547"/>
            <a:chExt cx="2006337" cy="2006337"/>
          </a:xfrm>
        </p:grpSpPr>
        <p:sp>
          <p:nvSpPr>
            <p:cNvPr id="98" name="Rechteck 46 1"/>
            <p:cNvSpPr/>
            <p:nvPr/>
          </p:nvSpPr>
          <p:spPr>
            <a:xfrm>
              <a:off x="1611377" y="317754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" name="Rechteck 47 1"/>
            <p:cNvSpPr/>
            <p:nvPr/>
          </p:nvSpPr>
          <p:spPr>
            <a:xfrm>
              <a:off x="2012644" y="317754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" name="Rechteck 48 1"/>
            <p:cNvSpPr/>
            <p:nvPr/>
          </p:nvSpPr>
          <p:spPr>
            <a:xfrm>
              <a:off x="2413912" y="317754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" name="Rechteck 49 1"/>
            <p:cNvSpPr/>
            <p:nvPr/>
          </p:nvSpPr>
          <p:spPr>
            <a:xfrm>
              <a:off x="2815179" y="317754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" name="Rechteck 50 1"/>
            <p:cNvSpPr/>
            <p:nvPr/>
          </p:nvSpPr>
          <p:spPr>
            <a:xfrm>
              <a:off x="3216447" y="317754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" name="Rechteck 51 1"/>
            <p:cNvSpPr/>
            <p:nvPr/>
          </p:nvSpPr>
          <p:spPr>
            <a:xfrm>
              <a:off x="1611377" y="3578814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4" name="Rechteck 52 1"/>
            <p:cNvSpPr/>
            <p:nvPr/>
          </p:nvSpPr>
          <p:spPr>
            <a:xfrm>
              <a:off x="2012644" y="3578814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5" name="Rechteck 53 1"/>
            <p:cNvSpPr/>
            <p:nvPr/>
          </p:nvSpPr>
          <p:spPr>
            <a:xfrm>
              <a:off x="2413912" y="3578814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6" name="Rechteck 54 1"/>
            <p:cNvSpPr/>
            <p:nvPr/>
          </p:nvSpPr>
          <p:spPr>
            <a:xfrm>
              <a:off x="2815179" y="3578814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7" name="Rechteck 55 1"/>
            <p:cNvSpPr/>
            <p:nvPr/>
          </p:nvSpPr>
          <p:spPr>
            <a:xfrm>
              <a:off x="3216447" y="3578814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8" name="Rechteck 56 1"/>
            <p:cNvSpPr/>
            <p:nvPr/>
          </p:nvSpPr>
          <p:spPr>
            <a:xfrm>
              <a:off x="1611377" y="3980082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9" name="Rechteck 57 1"/>
            <p:cNvSpPr/>
            <p:nvPr/>
          </p:nvSpPr>
          <p:spPr>
            <a:xfrm>
              <a:off x="2012644" y="3980082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0" name="Rechteck 58 1"/>
            <p:cNvSpPr/>
            <p:nvPr/>
          </p:nvSpPr>
          <p:spPr>
            <a:xfrm>
              <a:off x="2413912" y="3980082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1" name="Rechteck 59 1"/>
            <p:cNvSpPr/>
            <p:nvPr/>
          </p:nvSpPr>
          <p:spPr>
            <a:xfrm>
              <a:off x="2815179" y="3980082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2" name="Rechteck 60 1"/>
            <p:cNvSpPr/>
            <p:nvPr/>
          </p:nvSpPr>
          <p:spPr>
            <a:xfrm>
              <a:off x="3216447" y="3980082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3" name="Rechteck 61 1"/>
            <p:cNvSpPr/>
            <p:nvPr/>
          </p:nvSpPr>
          <p:spPr>
            <a:xfrm>
              <a:off x="1611377" y="4381349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4" name="Rechteck 62 1"/>
            <p:cNvSpPr/>
            <p:nvPr/>
          </p:nvSpPr>
          <p:spPr>
            <a:xfrm>
              <a:off x="2012644" y="4381349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5" name="Rechteck 63 1"/>
            <p:cNvSpPr/>
            <p:nvPr/>
          </p:nvSpPr>
          <p:spPr>
            <a:xfrm>
              <a:off x="2413912" y="4381349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" name="Rechteck 64 1"/>
            <p:cNvSpPr/>
            <p:nvPr/>
          </p:nvSpPr>
          <p:spPr>
            <a:xfrm>
              <a:off x="2815179" y="4381349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" name="Rechteck 65 1"/>
            <p:cNvSpPr/>
            <p:nvPr/>
          </p:nvSpPr>
          <p:spPr>
            <a:xfrm>
              <a:off x="3216447" y="4381349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" name="Rechteck 66 1"/>
            <p:cNvSpPr/>
            <p:nvPr/>
          </p:nvSpPr>
          <p:spPr>
            <a:xfrm>
              <a:off x="1611377" y="478261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" name="Rechteck 67 1"/>
            <p:cNvSpPr/>
            <p:nvPr/>
          </p:nvSpPr>
          <p:spPr>
            <a:xfrm>
              <a:off x="2012644" y="478261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" name="Rechteck 68 1"/>
            <p:cNvSpPr/>
            <p:nvPr/>
          </p:nvSpPr>
          <p:spPr>
            <a:xfrm>
              <a:off x="2413912" y="478261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" name="Rechteck 69 1"/>
            <p:cNvSpPr/>
            <p:nvPr/>
          </p:nvSpPr>
          <p:spPr>
            <a:xfrm>
              <a:off x="2815179" y="478261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2" name="Rechteck 70 1"/>
            <p:cNvSpPr/>
            <p:nvPr/>
          </p:nvSpPr>
          <p:spPr>
            <a:xfrm>
              <a:off x="3216447" y="4782617"/>
              <a:ext cx="401267" cy="401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 useBgFill="1">
        <p:nvSpPr>
          <p:cNvPr id="5" name="Rechteck 4"/>
          <p:cNvSpPr/>
          <p:nvPr/>
        </p:nvSpPr>
        <p:spPr>
          <a:xfrm>
            <a:off x="6773463" y="3207932"/>
            <a:ext cx="266700" cy="89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83" name="Gruppieren 182"/>
          <p:cNvGrpSpPr/>
          <p:nvPr/>
        </p:nvGrpSpPr>
        <p:grpSpPr>
          <a:xfrm>
            <a:off x="4177216" y="3409418"/>
            <a:ext cx="1405354" cy="1414205"/>
            <a:chOff x="4177216" y="4055824"/>
            <a:chExt cx="1405354" cy="1414205"/>
          </a:xfrm>
        </p:grpSpPr>
        <p:grpSp>
          <p:nvGrpSpPr>
            <p:cNvPr id="182" name="Gruppieren 181"/>
            <p:cNvGrpSpPr/>
            <p:nvPr/>
          </p:nvGrpSpPr>
          <p:grpSpPr>
            <a:xfrm>
              <a:off x="4178027" y="4055824"/>
              <a:ext cx="1404372" cy="1414205"/>
              <a:chOff x="4178027" y="4055824"/>
              <a:chExt cx="1404372" cy="1414205"/>
            </a:xfrm>
          </p:grpSpPr>
          <p:sp>
            <p:nvSpPr>
              <p:cNvPr id="149" name="Rectangle 10 1"/>
              <p:cNvSpPr/>
              <p:nvPr/>
            </p:nvSpPr>
            <p:spPr>
              <a:xfrm>
                <a:off x="4464869" y="4062758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" name="Rectangle 10 2"/>
              <p:cNvSpPr/>
              <p:nvPr/>
            </p:nvSpPr>
            <p:spPr>
              <a:xfrm>
                <a:off x="4184031" y="4060377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2" name="Rectangle 10 3"/>
              <p:cNvSpPr/>
              <p:nvPr/>
            </p:nvSpPr>
            <p:spPr>
              <a:xfrm>
                <a:off x="4745939" y="4060377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5" name="Rectangle 10 4"/>
              <p:cNvSpPr/>
              <p:nvPr/>
            </p:nvSpPr>
            <p:spPr>
              <a:xfrm>
                <a:off x="5026775" y="4060586"/>
                <a:ext cx="274255" cy="28107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6" name="Rectangle 10 5"/>
              <p:cNvSpPr/>
              <p:nvPr/>
            </p:nvSpPr>
            <p:spPr>
              <a:xfrm>
                <a:off x="5308144" y="4055824"/>
                <a:ext cx="274255" cy="281071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7" name="Rectangle 10 6"/>
              <p:cNvSpPr/>
              <p:nvPr/>
            </p:nvSpPr>
            <p:spPr>
              <a:xfrm>
                <a:off x="4460136" y="4345794"/>
                <a:ext cx="274255" cy="2810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8" name="Rectangle 10 7"/>
              <p:cNvSpPr/>
              <p:nvPr/>
            </p:nvSpPr>
            <p:spPr>
              <a:xfrm>
                <a:off x="4179298" y="4343413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9" name="Rectangle 10 8"/>
              <p:cNvSpPr/>
              <p:nvPr/>
            </p:nvSpPr>
            <p:spPr>
              <a:xfrm>
                <a:off x="4741206" y="4343413"/>
                <a:ext cx="274255" cy="2810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0" name="Rectangle 10 9"/>
              <p:cNvSpPr/>
              <p:nvPr/>
            </p:nvSpPr>
            <p:spPr>
              <a:xfrm>
                <a:off x="5022042" y="4343622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1" name="Rectangle 10 10"/>
              <p:cNvSpPr/>
              <p:nvPr/>
            </p:nvSpPr>
            <p:spPr>
              <a:xfrm>
                <a:off x="5303411" y="4338860"/>
                <a:ext cx="274255" cy="28107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2" name="Rectangle 10 11"/>
              <p:cNvSpPr/>
              <p:nvPr/>
            </p:nvSpPr>
            <p:spPr>
              <a:xfrm>
                <a:off x="4460136" y="4626655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3" name="Rectangle 10 12"/>
              <p:cNvSpPr/>
              <p:nvPr/>
            </p:nvSpPr>
            <p:spPr>
              <a:xfrm>
                <a:off x="4179298" y="4624274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4" name="Rectangle 10 13"/>
              <p:cNvSpPr/>
              <p:nvPr/>
            </p:nvSpPr>
            <p:spPr>
              <a:xfrm>
                <a:off x="4741206" y="4624274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5" name="Rectangle 10 14"/>
              <p:cNvSpPr/>
              <p:nvPr/>
            </p:nvSpPr>
            <p:spPr>
              <a:xfrm>
                <a:off x="5022042" y="4624483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6" name="Rectangle 10 15"/>
              <p:cNvSpPr/>
              <p:nvPr/>
            </p:nvSpPr>
            <p:spPr>
              <a:xfrm>
                <a:off x="5303411" y="4619721"/>
                <a:ext cx="274255" cy="2810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7" name="Rectangle 10 16"/>
              <p:cNvSpPr/>
              <p:nvPr/>
            </p:nvSpPr>
            <p:spPr>
              <a:xfrm>
                <a:off x="4458865" y="4909308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8" name="Rectangle 10 17"/>
              <p:cNvSpPr/>
              <p:nvPr/>
            </p:nvSpPr>
            <p:spPr>
              <a:xfrm>
                <a:off x="4178027" y="4906927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9" name="Rectangle 10 18"/>
              <p:cNvSpPr/>
              <p:nvPr/>
            </p:nvSpPr>
            <p:spPr>
              <a:xfrm>
                <a:off x="4739935" y="4906927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0" name="Rectangle 10 19"/>
              <p:cNvSpPr/>
              <p:nvPr/>
            </p:nvSpPr>
            <p:spPr>
              <a:xfrm>
                <a:off x="5020771" y="4907136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1" name="Rectangle 10 20"/>
              <p:cNvSpPr/>
              <p:nvPr/>
            </p:nvSpPr>
            <p:spPr>
              <a:xfrm>
                <a:off x="5302140" y="4902374"/>
                <a:ext cx="274255" cy="28107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2" name="Rectangle 10 21"/>
              <p:cNvSpPr/>
              <p:nvPr/>
            </p:nvSpPr>
            <p:spPr>
              <a:xfrm>
                <a:off x="4460576" y="5188958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3" name="Rectangle 10 22"/>
              <p:cNvSpPr/>
              <p:nvPr/>
            </p:nvSpPr>
            <p:spPr>
              <a:xfrm>
                <a:off x="4179738" y="5186577"/>
                <a:ext cx="274255" cy="2810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4" name="Rectangle 10 23"/>
              <p:cNvSpPr/>
              <p:nvPr/>
            </p:nvSpPr>
            <p:spPr>
              <a:xfrm>
                <a:off x="4741646" y="5186577"/>
                <a:ext cx="274255" cy="28107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5" name="Rectangle 10 24"/>
              <p:cNvSpPr/>
              <p:nvPr/>
            </p:nvSpPr>
            <p:spPr>
              <a:xfrm>
                <a:off x="5022482" y="5186786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76" name="Rectangle 10 25"/>
              <p:cNvSpPr/>
              <p:nvPr/>
            </p:nvSpPr>
            <p:spPr>
              <a:xfrm>
                <a:off x="5303851" y="5182024"/>
                <a:ext cx="274255" cy="2810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23" name="Gruppieren 122"/>
            <p:cNvGrpSpPr/>
            <p:nvPr/>
          </p:nvGrpSpPr>
          <p:grpSpPr>
            <a:xfrm>
              <a:off x="4177216" y="4060379"/>
              <a:ext cx="1405354" cy="1405354"/>
              <a:chOff x="1611377" y="3177547"/>
              <a:chExt cx="2006337" cy="2006337"/>
            </a:xfrm>
          </p:grpSpPr>
          <p:sp>
            <p:nvSpPr>
              <p:cNvPr id="124" name="Rechteck 46 2"/>
              <p:cNvSpPr/>
              <p:nvPr/>
            </p:nvSpPr>
            <p:spPr>
              <a:xfrm>
                <a:off x="1611377" y="317754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5" name="Rechteck 47 2"/>
              <p:cNvSpPr/>
              <p:nvPr/>
            </p:nvSpPr>
            <p:spPr>
              <a:xfrm>
                <a:off x="2012644" y="317754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6" name="Rechteck 48 2"/>
              <p:cNvSpPr/>
              <p:nvPr/>
            </p:nvSpPr>
            <p:spPr>
              <a:xfrm>
                <a:off x="2413912" y="317754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7" name="Rechteck 49 2"/>
              <p:cNvSpPr/>
              <p:nvPr/>
            </p:nvSpPr>
            <p:spPr>
              <a:xfrm>
                <a:off x="2815179" y="317754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8" name="Rechteck 50 2"/>
              <p:cNvSpPr/>
              <p:nvPr/>
            </p:nvSpPr>
            <p:spPr>
              <a:xfrm>
                <a:off x="3216447" y="317754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9" name="Rechteck 51 2"/>
              <p:cNvSpPr/>
              <p:nvPr/>
            </p:nvSpPr>
            <p:spPr>
              <a:xfrm>
                <a:off x="1611377" y="3578814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0" name="Rechteck 52 2"/>
              <p:cNvSpPr/>
              <p:nvPr/>
            </p:nvSpPr>
            <p:spPr>
              <a:xfrm>
                <a:off x="2012644" y="3578814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1" name="Rechteck 53 2"/>
              <p:cNvSpPr/>
              <p:nvPr/>
            </p:nvSpPr>
            <p:spPr>
              <a:xfrm>
                <a:off x="2413912" y="3578814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2" name="Rechteck 54 2"/>
              <p:cNvSpPr/>
              <p:nvPr/>
            </p:nvSpPr>
            <p:spPr>
              <a:xfrm>
                <a:off x="2815179" y="3578814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3" name="Rechteck 55 2"/>
              <p:cNvSpPr/>
              <p:nvPr/>
            </p:nvSpPr>
            <p:spPr>
              <a:xfrm>
                <a:off x="3216447" y="3578814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4" name="Rechteck 56 2"/>
              <p:cNvSpPr/>
              <p:nvPr/>
            </p:nvSpPr>
            <p:spPr>
              <a:xfrm>
                <a:off x="1611377" y="3980082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5" name="Rechteck 57 2"/>
              <p:cNvSpPr/>
              <p:nvPr/>
            </p:nvSpPr>
            <p:spPr>
              <a:xfrm>
                <a:off x="2012644" y="3980082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6" name="Rechteck 58 2"/>
              <p:cNvSpPr/>
              <p:nvPr/>
            </p:nvSpPr>
            <p:spPr>
              <a:xfrm>
                <a:off x="2413912" y="3980082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7" name="Rechteck 59 2"/>
              <p:cNvSpPr/>
              <p:nvPr/>
            </p:nvSpPr>
            <p:spPr>
              <a:xfrm>
                <a:off x="2815179" y="3980082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8" name="Rechteck 60 2"/>
              <p:cNvSpPr/>
              <p:nvPr/>
            </p:nvSpPr>
            <p:spPr>
              <a:xfrm>
                <a:off x="3216447" y="3980082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39" name="Rechteck 61 2"/>
              <p:cNvSpPr/>
              <p:nvPr/>
            </p:nvSpPr>
            <p:spPr>
              <a:xfrm>
                <a:off x="1611377" y="4381349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0" name="Rechteck 62 2"/>
              <p:cNvSpPr/>
              <p:nvPr/>
            </p:nvSpPr>
            <p:spPr>
              <a:xfrm>
                <a:off x="2012644" y="4381349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1" name="Rechteck 63 2"/>
              <p:cNvSpPr/>
              <p:nvPr/>
            </p:nvSpPr>
            <p:spPr>
              <a:xfrm>
                <a:off x="2413912" y="4381349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2" name="Rechteck 64 2"/>
              <p:cNvSpPr/>
              <p:nvPr/>
            </p:nvSpPr>
            <p:spPr>
              <a:xfrm>
                <a:off x="2815179" y="4381349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3" name="Rechteck 65 2"/>
              <p:cNvSpPr/>
              <p:nvPr/>
            </p:nvSpPr>
            <p:spPr>
              <a:xfrm>
                <a:off x="3216447" y="4381349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4" name="Rechteck 66 2"/>
              <p:cNvSpPr/>
              <p:nvPr/>
            </p:nvSpPr>
            <p:spPr>
              <a:xfrm>
                <a:off x="1611377" y="478261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5" name="Rechteck 67 2"/>
              <p:cNvSpPr/>
              <p:nvPr/>
            </p:nvSpPr>
            <p:spPr>
              <a:xfrm>
                <a:off x="2012644" y="478261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6" name="Rechteck 68 2"/>
              <p:cNvSpPr/>
              <p:nvPr/>
            </p:nvSpPr>
            <p:spPr>
              <a:xfrm>
                <a:off x="2413912" y="478261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7" name="Rechteck 69 2"/>
              <p:cNvSpPr/>
              <p:nvPr/>
            </p:nvSpPr>
            <p:spPr>
              <a:xfrm>
                <a:off x="2815179" y="478261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8" name="Rechteck 70 2"/>
              <p:cNvSpPr/>
              <p:nvPr/>
            </p:nvSpPr>
            <p:spPr>
              <a:xfrm>
                <a:off x="3216447" y="4782617"/>
                <a:ext cx="401267" cy="4012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grpSp>
        <p:nvGrpSpPr>
          <p:cNvPr id="180" name="Gruppieren 179"/>
          <p:cNvGrpSpPr/>
          <p:nvPr/>
        </p:nvGrpSpPr>
        <p:grpSpPr>
          <a:xfrm>
            <a:off x="1829875" y="2886378"/>
            <a:ext cx="2486985" cy="670916"/>
            <a:chOff x="1829875" y="3532784"/>
            <a:chExt cx="2486985" cy="670916"/>
          </a:xfrm>
        </p:grpSpPr>
        <p:sp>
          <p:nvSpPr>
            <p:cNvPr id="14" name="TextBox 13"/>
            <p:cNvSpPr txBox="1"/>
            <p:nvPr/>
          </p:nvSpPr>
          <p:spPr>
            <a:xfrm>
              <a:off x="1829875" y="3532784"/>
              <a:ext cx="2030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 smtClean="0"/>
                <a:t>Not important to fit</a:t>
              </a:r>
              <a:endParaRPr lang="de-CH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978097" y="3924818"/>
              <a:ext cx="1338763" cy="278882"/>
            </a:xfrm>
            <a:prstGeom prst="straightConnector1">
              <a:avLst/>
            </a:prstGeom>
            <a:ln w="15875">
              <a:solidFill>
                <a:srgbClr val="6096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Textfeld 177"/>
          <p:cNvSpPr txBox="1"/>
          <p:nvPr/>
        </p:nvSpPr>
        <p:spPr>
          <a:xfrm>
            <a:off x="5737282" y="3936118"/>
            <a:ext cx="3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.*</a:t>
            </a:r>
            <a:endParaRPr lang="de-CH" dirty="0"/>
          </a:p>
        </p:txBody>
      </p:sp>
      <p:sp>
        <p:nvSpPr>
          <p:cNvPr id="179" name="Textfeld 178"/>
          <p:cNvSpPr txBox="1"/>
          <p:nvPr/>
        </p:nvSpPr>
        <p:spPr>
          <a:xfrm>
            <a:off x="6120141" y="4813317"/>
            <a:ext cx="160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Error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</a:p>
          <a:p>
            <a:pPr algn="ctr"/>
            <a:r>
              <a:rPr lang="de-CH" dirty="0" err="1" smtClean="0"/>
              <a:t>pixel</a:t>
            </a:r>
            <a:r>
              <a:rPr lang="de-CH" dirty="0" smtClean="0"/>
              <a:t> in a </a:t>
            </a:r>
            <a:r>
              <a:rPr lang="de-CH" dirty="0" err="1" smtClean="0"/>
              <a:t>patch</a:t>
            </a:r>
            <a:endParaRPr lang="de-CH" dirty="0"/>
          </a:p>
        </p:txBody>
      </p:sp>
      <p:grpSp>
        <p:nvGrpSpPr>
          <p:cNvPr id="95" name="Gruppieren 94"/>
          <p:cNvGrpSpPr/>
          <p:nvPr/>
        </p:nvGrpSpPr>
        <p:grpSpPr>
          <a:xfrm>
            <a:off x="1755873" y="4396503"/>
            <a:ext cx="2840119" cy="648982"/>
            <a:chOff x="2065828" y="3861308"/>
            <a:chExt cx="2840119" cy="648982"/>
          </a:xfrm>
        </p:grpSpPr>
        <p:sp>
          <p:nvSpPr>
            <p:cNvPr id="96" name="TextBox 13"/>
            <p:cNvSpPr txBox="1"/>
            <p:nvPr/>
          </p:nvSpPr>
          <p:spPr>
            <a:xfrm>
              <a:off x="2065828" y="4140958"/>
              <a:ext cx="16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 err="1" smtClean="0"/>
                <a:t>Important</a:t>
              </a:r>
              <a:r>
                <a:rPr lang="de-CH" dirty="0" smtClean="0"/>
                <a:t> </a:t>
              </a:r>
              <a:r>
                <a:rPr lang="de-CH" dirty="0" err="1" smtClean="0"/>
                <a:t>to</a:t>
              </a:r>
              <a:r>
                <a:rPr lang="de-CH" dirty="0" smtClean="0"/>
                <a:t> fit</a:t>
              </a:r>
              <a:endParaRPr lang="de-CH" dirty="0"/>
            </a:p>
          </p:txBody>
        </p:sp>
        <p:cxnSp>
          <p:nvCxnSpPr>
            <p:cNvPr id="150" name="Straight Arrow Connector 12"/>
            <p:cNvCxnSpPr>
              <a:stCxn id="96" idx="0"/>
            </p:cNvCxnSpPr>
            <p:nvPr/>
          </p:nvCxnSpPr>
          <p:spPr>
            <a:xfrm flipV="1">
              <a:off x="2883136" y="3861308"/>
              <a:ext cx="2022811" cy="279650"/>
            </a:xfrm>
            <a:prstGeom prst="straightConnector1">
              <a:avLst/>
            </a:prstGeom>
            <a:ln w="15875">
              <a:solidFill>
                <a:srgbClr val="6096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2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178" grpId="0" uiExpand="1"/>
      <p:bldP spid="179" grpId="0" uiExpan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Pipeline</a:t>
            </a:r>
            <a:endParaRPr lang="de-CH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35</a:t>
            </a:fld>
            <a:endParaRPr lang="de-CH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298" y="2695641"/>
            <a:ext cx="1596664" cy="159666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5027759" y="2286211"/>
            <a:ext cx="2036212" cy="2507399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Candidate filters</a:t>
            </a:r>
            <a:endParaRPr lang="de-CH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958" y="2811600"/>
            <a:ext cx="1596664" cy="1596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800" y="2926800"/>
            <a:ext cx="1596664" cy="159666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252577" y="2286210"/>
            <a:ext cx="2272422" cy="2933176"/>
            <a:chOff x="7900387" y="2291382"/>
            <a:chExt cx="2561817" cy="3306716"/>
          </a:xfrm>
        </p:grpSpPr>
        <p:sp>
          <p:nvSpPr>
            <p:cNvPr id="22" name="Rounded Rectangle 21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Selection map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1295" y="2804742"/>
              <a:ext cx="1799999" cy="179999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7900387" y="5181732"/>
              <a:ext cx="2561817" cy="416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[Bauszat et al. 2015]</a:t>
              </a:r>
              <a:endParaRPr lang="de-CH" sz="16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087" y="2695641"/>
            <a:ext cx="1596664" cy="1596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400" y="2811600"/>
            <a:ext cx="1596664" cy="1596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600" y="2926800"/>
            <a:ext cx="1596664" cy="1596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800" y="3042000"/>
            <a:ext cx="1596664" cy="159666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36501" y="2286211"/>
            <a:ext cx="4284545" cy="2507399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Input: Base image, gradients and features</a:t>
            </a:r>
            <a:endParaRPr lang="de-CH" b="1" dirty="0">
              <a:solidFill>
                <a:schemeClr val="tx1"/>
              </a:solidFill>
            </a:endParaRPr>
          </a:p>
        </p:txBody>
      </p:sp>
      <p:pic>
        <p:nvPicPr>
          <p:cNvPr id="31" name="Content Placeholder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75" y="2695641"/>
            <a:ext cx="1598400" cy="1598400"/>
          </a:xfrm>
          <a:prstGeom prst="rect">
            <a:avLst/>
          </a:prstGeom>
        </p:spPr>
      </p:pic>
      <p:pic>
        <p:nvPicPr>
          <p:cNvPr id="28" name="Content Placeholder 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00" y="2811600"/>
            <a:ext cx="1598400" cy="1598400"/>
          </a:xfrm>
          <a:prstGeom prst="rect">
            <a:avLst/>
          </a:prstGeom>
        </p:spPr>
      </p:pic>
      <p:pic>
        <p:nvPicPr>
          <p:cNvPr id="30" name="Content Placeholder 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00" y="2926800"/>
            <a:ext cx="1598400" cy="15984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9713609" y="2286209"/>
            <a:ext cx="2036212" cy="2507399"/>
            <a:chOff x="8033533" y="2291382"/>
            <a:chExt cx="2295525" cy="2826718"/>
          </a:xfrm>
        </p:grpSpPr>
        <p:sp>
          <p:nvSpPr>
            <p:cNvPr id="35" name="Rounded Rectangle 34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Output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96" y="2804741"/>
              <a:ext cx="1800000" cy="1800000"/>
            </a:xfrm>
            <a:prstGeom prst="rect">
              <a:avLst/>
            </a:prstGeom>
          </p:spPr>
        </p:pic>
      </p:grpSp>
      <p:cxnSp>
        <p:nvCxnSpPr>
          <p:cNvPr id="39" name="Straight Arrow Connector 38"/>
          <p:cNvCxnSpPr>
            <a:stCxn id="3" idx="3"/>
            <a:endCxn id="20" idx="1"/>
          </p:cNvCxnSpPr>
          <p:nvPr/>
        </p:nvCxnSpPr>
        <p:spPr>
          <a:xfrm>
            <a:off x="4721046" y="3539911"/>
            <a:ext cx="30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3"/>
            <a:endCxn id="22" idx="1"/>
          </p:cNvCxnSpPr>
          <p:nvPr/>
        </p:nvCxnSpPr>
        <p:spPr>
          <a:xfrm flipV="1">
            <a:off x="7063971" y="3539910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2" idx="3"/>
            <a:endCxn id="35" idx="1"/>
          </p:cNvCxnSpPr>
          <p:nvPr/>
        </p:nvCxnSpPr>
        <p:spPr>
          <a:xfrm flipV="1">
            <a:off x="9406896" y="3539909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Computing </a:t>
            </a:r>
            <a:r>
              <a:rPr lang="de-CH" dirty="0" err="1" smtClean="0"/>
              <a:t>three</a:t>
            </a:r>
            <a:r>
              <a:rPr lang="de-CH" dirty="0" smtClean="0"/>
              <a:t> </a:t>
            </a:r>
            <a:r>
              <a:rPr lang="de-CH" dirty="0" err="1" smtClean="0"/>
              <a:t>candidate</a:t>
            </a:r>
            <a:r>
              <a:rPr lang="de-CH" dirty="0" smtClean="0"/>
              <a:t> </a:t>
            </a:r>
            <a:r>
              <a:rPr lang="de-CH" dirty="0" err="1" smtClean="0"/>
              <a:t>filters</a:t>
            </a:r>
            <a:r>
              <a:rPr lang="de-CH" dirty="0" smtClean="0"/>
              <a:t> </a:t>
            </a:r>
            <a:r>
              <a:rPr lang="de-CH" dirty="0" err="1" smtClean="0"/>
              <a:t>takes</a:t>
            </a:r>
            <a:r>
              <a:rPr lang="de-CH" dirty="0" smtClean="0"/>
              <a:t> </a:t>
            </a:r>
            <a:r>
              <a:rPr lang="de-CH" dirty="0" err="1" smtClean="0"/>
              <a:t>around</a:t>
            </a:r>
            <a:r>
              <a:rPr lang="de-CH" dirty="0" smtClean="0"/>
              <a:t> 30 s </a:t>
            </a:r>
            <a:r>
              <a:rPr lang="de-CH" dirty="0" err="1" smtClean="0"/>
              <a:t>using</a:t>
            </a:r>
            <a:r>
              <a:rPr lang="de-CH" dirty="0" smtClean="0"/>
              <a:t> CUDA</a:t>
            </a:r>
          </a:p>
          <a:p>
            <a:endParaRPr lang="de-CH" dirty="0"/>
          </a:p>
          <a:p>
            <a:r>
              <a:rPr lang="de-CH" dirty="0" smtClean="0"/>
              <a:t>Our filter reduces MSE by a factor of 2 to 4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777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28" y="1770515"/>
            <a:ext cx="8425543" cy="473936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L1-reconstruction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99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38</a:t>
            </a:fld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8" y="1770516"/>
            <a:ext cx="8425543" cy="47393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Our 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6901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39</a:t>
            </a:fld>
            <a:endParaRPr lang="de-CH"/>
          </a:p>
        </p:txBody>
      </p:sp>
      <p:grpSp>
        <p:nvGrpSpPr>
          <p:cNvPr id="10" name="Group 9"/>
          <p:cNvGrpSpPr/>
          <p:nvPr/>
        </p:nvGrpSpPr>
        <p:grpSpPr>
          <a:xfrm>
            <a:off x="195719" y="2047533"/>
            <a:ext cx="11793081" cy="2923612"/>
            <a:chOff x="228484" y="2250733"/>
            <a:chExt cx="11793081" cy="29236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84" y="2250734"/>
              <a:ext cx="2923610" cy="29236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974" y="2250734"/>
              <a:ext cx="2923610" cy="29236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464" y="2250734"/>
              <a:ext cx="2923611" cy="29236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54" y="2250733"/>
              <a:ext cx="2923611" cy="29236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0822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BDPT </a:t>
            </a:r>
          </a:p>
          <a:p>
            <a:pPr algn="ctr"/>
            <a:r>
              <a:rPr lang="de-CH" dirty="0" smtClean="0"/>
              <a:t>512 spp</a:t>
            </a:r>
          </a:p>
          <a:p>
            <a:pPr algn="ctr"/>
            <a:r>
              <a:rPr lang="de-CH" dirty="0" smtClean="0"/>
              <a:t>0.070</a:t>
            </a:r>
            <a:endParaRPr lang="de-CH" dirty="0"/>
          </a:p>
        </p:txBody>
      </p:sp>
      <p:sp>
        <p:nvSpPr>
          <p:cNvPr id="12" name="TextBox 11"/>
          <p:cNvSpPr txBox="1"/>
          <p:nvPr/>
        </p:nvSpPr>
        <p:spPr>
          <a:xfrm>
            <a:off x="386471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L1 128 spp</a:t>
            </a:r>
          </a:p>
          <a:p>
            <a:pPr algn="ctr"/>
            <a:r>
              <a:rPr lang="de-CH" dirty="0" smtClean="0"/>
              <a:t>0.018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821204" y="5143323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OUR 128 spp</a:t>
            </a:r>
          </a:p>
          <a:p>
            <a:pPr algn="ctr"/>
            <a:r>
              <a:rPr lang="de-CH" dirty="0" smtClean="0"/>
              <a:t>0.005</a:t>
            </a:r>
            <a:endParaRPr lang="de-CH" dirty="0"/>
          </a:p>
        </p:txBody>
      </p:sp>
      <p:sp>
        <p:nvSpPr>
          <p:cNvPr id="14" name="TextBox 13"/>
          <p:cNvSpPr txBox="1"/>
          <p:nvPr/>
        </p:nvSpPr>
        <p:spPr>
          <a:xfrm>
            <a:off x="9777694" y="5143324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Reference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Monte Carlo Rendering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</a:t>
            </a:fld>
            <a:endParaRPr lang="de-CH" dirty="0"/>
          </a:p>
        </p:txBody>
      </p:sp>
      <p:grpSp>
        <p:nvGrpSpPr>
          <p:cNvPr id="17" name="large and spp"/>
          <p:cNvGrpSpPr/>
          <p:nvPr/>
        </p:nvGrpSpPr>
        <p:grpSpPr>
          <a:xfrm>
            <a:off x="838200" y="2005012"/>
            <a:ext cx="8936553" cy="4502738"/>
            <a:chOff x="838200" y="2005012"/>
            <a:chExt cx="8936553" cy="4502738"/>
          </a:xfrm>
        </p:grpSpPr>
        <p:sp>
          <p:nvSpPr>
            <p:cNvPr id="8" name="TextBox 7"/>
            <p:cNvSpPr txBox="1"/>
            <p:nvPr/>
          </p:nvSpPr>
          <p:spPr>
            <a:xfrm>
              <a:off x="7142389" y="5600558"/>
              <a:ext cx="2632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8 samples per pixel</a:t>
              </a:r>
            </a:p>
            <a:p>
              <a:pPr algn="ctr"/>
              <a:r>
                <a:rPr lang="de-CH" dirty="0" smtClean="0"/>
                <a:t>≈17 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05012"/>
              <a:ext cx="4502738" cy="450273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29402" y="2005012"/>
            <a:ext cx="7068772" cy="3201474"/>
            <a:chOff x="1329402" y="2005012"/>
            <a:chExt cx="7068772" cy="32014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732" y="2005012"/>
              <a:ext cx="2936442" cy="2936442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1329402" y="492140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04165" y="2005012"/>
            <a:ext cx="8551245" cy="2936442"/>
            <a:chOff x="2904165" y="2005012"/>
            <a:chExt cx="8551245" cy="29364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968" y="2005012"/>
              <a:ext cx="2936442" cy="293644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904165" y="364943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2139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8" y="1770516"/>
            <a:ext cx="8425543" cy="473936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40</a:t>
            </a:fld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L1-reconstruction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38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41</a:t>
            </a:fld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8" y="1770516"/>
            <a:ext cx="8425543" cy="47393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Our 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47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42</a:t>
            </a:fld>
            <a:endParaRPr lang="de-CH"/>
          </a:p>
        </p:txBody>
      </p:sp>
      <p:grpSp>
        <p:nvGrpSpPr>
          <p:cNvPr id="10" name="Group 9"/>
          <p:cNvGrpSpPr/>
          <p:nvPr/>
        </p:nvGrpSpPr>
        <p:grpSpPr>
          <a:xfrm>
            <a:off x="195719" y="2047533"/>
            <a:ext cx="11793081" cy="2923612"/>
            <a:chOff x="228484" y="2250733"/>
            <a:chExt cx="11793081" cy="29236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84" y="2250734"/>
              <a:ext cx="2923610" cy="29236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974" y="2250734"/>
              <a:ext cx="2923610" cy="29236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464" y="2250734"/>
              <a:ext cx="2923611" cy="29236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54" y="2250733"/>
              <a:ext cx="2923611" cy="29236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0822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BDPT </a:t>
            </a:r>
          </a:p>
          <a:p>
            <a:pPr algn="ctr"/>
            <a:r>
              <a:rPr lang="de-CH" dirty="0" smtClean="0"/>
              <a:t>512 spp</a:t>
            </a:r>
          </a:p>
          <a:p>
            <a:pPr algn="ctr"/>
            <a:r>
              <a:rPr lang="de-CH" dirty="0" smtClean="0"/>
              <a:t>0.079</a:t>
            </a:r>
            <a:endParaRPr lang="de-CH" dirty="0"/>
          </a:p>
        </p:txBody>
      </p:sp>
      <p:sp>
        <p:nvSpPr>
          <p:cNvPr id="12" name="TextBox 11"/>
          <p:cNvSpPr txBox="1"/>
          <p:nvPr/>
        </p:nvSpPr>
        <p:spPr>
          <a:xfrm>
            <a:off x="386471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L1 128 spp</a:t>
            </a:r>
          </a:p>
          <a:p>
            <a:pPr algn="ctr"/>
            <a:r>
              <a:rPr lang="de-CH" dirty="0" smtClean="0"/>
              <a:t>0.034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821204" y="5143323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OUR 128 spp</a:t>
            </a:r>
          </a:p>
          <a:p>
            <a:pPr algn="ctr"/>
            <a:r>
              <a:rPr lang="de-CH" dirty="0" smtClean="0"/>
              <a:t>0.011</a:t>
            </a:r>
            <a:endParaRPr lang="de-CH" dirty="0"/>
          </a:p>
        </p:txBody>
      </p:sp>
      <p:sp>
        <p:nvSpPr>
          <p:cNvPr id="14" name="TextBox 13"/>
          <p:cNvSpPr txBox="1"/>
          <p:nvPr/>
        </p:nvSpPr>
        <p:spPr>
          <a:xfrm>
            <a:off x="9777694" y="5143324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Reference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840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1770516"/>
            <a:ext cx="8425541" cy="473936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43</a:t>
            </a:fld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L1-reconstruction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811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44</a:t>
            </a:fld>
            <a:endParaRPr lang="de-C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1770516"/>
            <a:ext cx="8425541" cy="47393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4470" y="6503182"/>
            <a:ext cx="19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Our reconstruction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841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45</a:t>
            </a:fld>
            <a:endParaRPr lang="de-CH" dirty="0"/>
          </a:p>
        </p:txBody>
      </p:sp>
      <p:grpSp>
        <p:nvGrpSpPr>
          <p:cNvPr id="10" name="Group 9"/>
          <p:cNvGrpSpPr/>
          <p:nvPr/>
        </p:nvGrpSpPr>
        <p:grpSpPr>
          <a:xfrm>
            <a:off x="195719" y="2047533"/>
            <a:ext cx="11793081" cy="2923612"/>
            <a:chOff x="228484" y="2250733"/>
            <a:chExt cx="11793081" cy="29236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84" y="2250734"/>
              <a:ext cx="2923610" cy="29236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974" y="2250734"/>
              <a:ext cx="2923610" cy="29236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464" y="2250734"/>
              <a:ext cx="2923611" cy="29236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54" y="2250733"/>
              <a:ext cx="2923611" cy="29236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0822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BDPT </a:t>
            </a:r>
          </a:p>
          <a:p>
            <a:pPr algn="ctr"/>
            <a:r>
              <a:rPr lang="de-CH" dirty="0" smtClean="0"/>
              <a:t>64 </a:t>
            </a:r>
            <a:r>
              <a:rPr lang="de-CH" dirty="0" err="1" smtClean="0"/>
              <a:t>spp</a:t>
            </a:r>
            <a:endParaRPr lang="de-CH" dirty="0" smtClean="0"/>
          </a:p>
          <a:p>
            <a:pPr algn="ctr"/>
            <a:r>
              <a:rPr lang="de-CH" dirty="0" smtClean="0"/>
              <a:t>0.128</a:t>
            </a:r>
            <a:endParaRPr lang="de-CH" dirty="0"/>
          </a:p>
        </p:txBody>
      </p:sp>
      <p:sp>
        <p:nvSpPr>
          <p:cNvPr id="12" name="TextBox 11"/>
          <p:cNvSpPr txBox="1"/>
          <p:nvPr/>
        </p:nvSpPr>
        <p:spPr>
          <a:xfrm>
            <a:off x="3864714" y="5143324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L1 </a:t>
            </a:r>
          </a:p>
          <a:p>
            <a:pPr algn="ctr"/>
            <a:r>
              <a:rPr lang="de-CH" dirty="0" smtClean="0"/>
              <a:t>16 </a:t>
            </a:r>
            <a:r>
              <a:rPr lang="de-CH" dirty="0" err="1" smtClean="0"/>
              <a:t>spp</a:t>
            </a:r>
            <a:endParaRPr lang="de-CH" dirty="0" smtClean="0"/>
          </a:p>
          <a:p>
            <a:pPr algn="ctr"/>
            <a:r>
              <a:rPr lang="de-CH" dirty="0" smtClean="0"/>
              <a:t>0.024</a:t>
            </a:r>
            <a:endParaRPr lang="de-CH" dirty="0"/>
          </a:p>
        </p:txBody>
      </p:sp>
      <p:sp>
        <p:nvSpPr>
          <p:cNvPr id="13" name="TextBox 12"/>
          <p:cNvSpPr txBox="1"/>
          <p:nvPr/>
        </p:nvSpPr>
        <p:spPr>
          <a:xfrm>
            <a:off x="6821204" y="5143323"/>
            <a:ext cx="1498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G-BDPT OUR </a:t>
            </a:r>
            <a:r>
              <a:rPr lang="de-CH" dirty="0" smtClean="0"/>
              <a:t>16 </a:t>
            </a:r>
            <a:r>
              <a:rPr lang="de-CH" dirty="0" err="1" smtClean="0"/>
              <a:t>spp</a:t>
            </a:r>
            <a:endParaRPr lang="de-CH" dirty="0" smtClean="0"/>
          </a:p>
          <a:p>
            <a:pPr algn="ctr"/>
            <a:r>
              <a:rPr lang="de-CH" dirty="0" smtClean="0"/>
              <a:t>0.006</a:t>
            </a:r>
            <a:endParaRPr lang="de-CH" dirty="0"/>
          </a:p>
        </p:txBody>
      </p:sp>
      <p:sp>
        <p:nvSpPr>
          <p:cNvPr id="14" name="TextBox 13"/>
          <p:cNvSpPr txBox="1"/>
          <p:nvPr/>
        </p:nvSpPr>
        <p:spPr>
          <a:xfrm>
            <a:off x="9777694" y="5143324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Reference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17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Conclusions to Part II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presented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regularization</a:t>
            </a:r>
            <a:r>
              <a:rPr lang="de-CH" dirty="0" smtClean="0"/>
              <a:t> </a:t>
            </a:r>
            <a:r>
              <a:rPr lang="de-CH" dirty="0" err="1" smtClean="0"/>
              <a:t>constraints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screened</a:t>
            </a:r>
            <a:r>
              <a:rPr lang="de-CH" dirty="0" smtClean="0"/>
              <a:t> </a:t>
            </a:r>
            <a:r>
              <a:rPr lang="de-CH" dirty="0" err="1" smtClean="0"/>
              <a:t>Poisson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r>
              <a:rPr lang="de-CH" dirty="0" smtClean="0"/>
              <a:t>,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reduce</a:t>
            </a:r>
            <a:r>
              <a:rPr lang="de-CH" dirty="0" smtClean="0"/>
              <a:t> </a:t>
            </a:r>
            <a:r>
              <a:rPr lang="de-CH" dirty="0" err="1" smtClean="0"/>
              <a:t>noise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Our denoising algorithm is 2 to 4 times better than the 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L1-reconstruction</a:t>
            </a:r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showed</a:t>
            </a:r>
            <a:r>
              <a:rPr lang="de-CH" dirty="0" smtClean="0"/>
              <a:t>,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efficiently</a:t>
            </a:r>
            <a:r>
              <a:rPr lang="de-CH" dirty="0" smtClean="0"/>
              <a:t> </a:t>
            </a:r>
            <a:r>
              <a:rPr lang="de-CH" dirty="0" err="1" smtClean="0"/>
              <a:t>implemented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GPU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90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Future work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Adaptive </a:t>
            </a:r>
            <a:r>
              <a:rPr lang="de-CH" dirty="0" err="1"/>
              <a:t>patch</a:t>
            </a:r>
            <a:r>
              <a:rPr lang="de-CH" dirty="0"/>
              <a:t> </a:t>
            </a:r>
            <a:r>
              <a:rPr lang="de-CH" dirty="0" err="1"/>
              <a:t>constraints</a:t>
            </a:r>
            <a:r>
              <a:rPr lang="de-CH" dirty="0"/>
              <a:t>: </a:t>
            </a:r>
            <a:r>
              <a:rPr lang="de-CH" dirty="0" err="1"/>
              <a:t>adaptively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patch</a:t>
            </a:r>
            <a:r>
              <a:rPr lang="de-CH" dirty="0"/>
              <a:t> </a:t>
            </a:r>
            <a:r>
              <a:rPr lang="de-CH" dirty="0" err="1"/>
              <a:t>size</a:t>
            </a:r>
            <a:r>
              <a:rPr lang="de-CH" dirty="0"/>
              <a:t>, </a:t>
            </a:r>
            <a:r>
              <a:rPr lang="de-CH" dirty="0" err="1"/>
              <a:t>patch</a:t>
            </a:r>
            <a:r>
              <a:rPr lang="de-CH" dirty="0"/>
              <a:t> </a:t>
            </a:r>
            <a:r>
              <a:rPr lang="de-CH" dirty="0" err="1"/>
              <a:t>constraints</a:t>
            </a:r>
            <a:r>
              <a:rPr lang="de-CH" dirty="0"/>
              <a:t> not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 smtClean="0"/>
              <a:t>pixel</a:t>
            </a:r>
            <a:endParaRPr lang="de-CH" dirty="0" smtClean="0"/>
          </a:p>
          <a:p>
            <a:r>
              <a:rPr lang="de-CH" dirty="0" err="1" smtClean="0"/>
              <a:t>Denoise</a:t>
            </a:r>
            <a:r>
              <a:rPr lang="de-CH" dirty="0" smtClean="0"/>
              <a:t> </a:t>
            </a:r>
            <a:r>
              <a:rPr lang="de-CH" dirty="0" err="1"/>
              <a:t>features</a:t>
            </a:r>
            <a:r>
              <a:rPr lang="de-CH" dirty="0"/>
              <a:t> (</a:t>
            </a:r>
            <a:r>
              <a:rPr lang="de-CH" dirty="0" err="1"/>
              <a:t>similar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RDFC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Filtering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animations</a:t>
            </a:r>
            <a:endParaRPr lang="de-CH" dirty="0" smtClean="0"/>
          </a:p>
          <a:p>
            <a:r>
              <a:rPr lang="de-CH" dirty="0" err="1" smtClean="0"/>
              <a:t>Compressive</a:t>
            </a:r>
            <a:r>
              <a:rPr lang="de-CH" dirty="0" smtClean="0"/>
              <a:t> </a:t>
            </a:r>
            <a:r>
              <a:rPr lang="de-CH" dirty="0" err="1" smtClean="0"/>
              <a:t>rendering</a:t>
            </a:r>
            <a:r>
              <a:rPr lang="de-CH" dirty="0" smtClean="0"/>
              <a:t> </a:t>
            </a:r>
            <a:r>
              <a:rPr lang="de-CH" dirty="0" err="1" smtClean="0"/>
              <a:t>applications</a:t>
            </a:r>
            <a:r>
              <a:rPr lang="de-CH" dirty="0" smtClean="0"/>
              <a:t> </a:t>
            </a:r>
            <a:r>
              <a:rPr lang="de-CH" dirty="0"/>
              <a:t>of patch </a:t>
            </a:r>
            <a:r>
              <a:rPr lang="de-CH" dirty="0" smtClean="0"/>
              <a:t>constraints</a:t>
            </a:r>
            <a:endParaRPr lang="de-CH" dirty="0"/>
          </a:p>
          <a:p>
            <a:r>
              <a:rPr lang="de-CH" dirty="0" smtClean="0"/>
              <a:t>...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4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48</a:t>
            </a:fld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2579596" y="2655794"/>
            <a:ext cx="673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dirty="0" smtClean="0"/>
              <a:t>Questions?</a:t>
            </a:r>
            <a:endParaRPr lang="de-CH" sz="5400" dirty="0"/>
          </a:p>
        </p:txBody>
      </p:sp>
    </p:spTree>
    <p:extLst>
      <p:ext uri="{BB962C8B-B14F-4D97-AF65-F5344CB8AC3E}">
        <p14:creationId xmlns:p14="http://schemas.microsoft.com/office/powerpoint/2010/main" val="261930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Patch constraint weights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Color weights: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49</a:t>
            </a:fld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74" y="2511998"/>
            <a:ext cx="6079236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Monte Carlo Rendering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</a:t>
            </a:fld>
            <a:endParaRPr lang="de-CH" dirty="0"/>
          </a:p>
        </p:txBody>
      </p:sp>
      <p:grpSp>
        <p:nvGrpSpPr>
          <p:cNvPr id="17" name="large and spp"/>
          <p:cNvGrpSpPr/>
          <p:nvPr/>
        </p:nvGrpSpPr>
        <p:grpSpPr>
          <a:xfrm>
            <a:off x="838200" y="2005012"/>
            <a:ext cx="8936553" cy="4502738"/>
            <a:chOff x="838200" y="2005012"/>
            <a:chExt cx="8936553" cy="4502738"/>
          </a:xfrm>
        </p:grpSpPr>
        <p:sp>
          <p:nvSpPr>
            <p:cNvPr id="8" name="TextBox 7"/>
            <p:cNvSpPr txBox="1"/>
            <p:nvPr/>
          </p:nvSpPr>
          <p:spPr>
            <a:xfrm>
              <a:off x="7142389" y="5600558"/>
              <a:ext cx="2632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32 samples per pixel</a:t>
              </a:r>
            </a:p>
            <a:p>
              <a:pPr algn="ctr"/>
              <a:r>
                <a:rPr lang="de-CH" dirty="0" smtClean="0"/>
                <a:t>≈1.1 min</a:t>
              </a:r>
              <a:endParaRPr lang="de-CH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05012"/>
              <a:ext cx="4502738" cy="4502738"/>
            </a:xfrm>
            <a:prstGeom prst="rect">
              <a:avLst/>
            </a:prstGeom>
          </p:spPr>
        </p:pic>
      </p:grpSp>
      <p:grpSp>
        <p:nvGrpSpPr>
          <p:cNvPr id="18" name="crops"/>
          <p:cNvGrpSpPr/>
          <p:nvPr/>
        </p:nvGrpSpPr>
        <p:grpSpPr>
          <a:xfrm>
            <a:off x="1329402" y="2005012"/>
            <a:ext cx="10126008" cy="3201474"/>
            <a:chOff x="1329402" y="2005012"/>
            <a:chExt cx="10126008" cy="32014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732" y="2005012"/>
              <a:ext cx="2936442" cy="2936442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968" y="2005012"/>
              <a:ext cx="2936442" cy="293644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29402" y="492140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4165" y="364943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1398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Patch constraint weights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Feature weights: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Final weights: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50</a:t>
            </a:fld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8595"/>
            <a:ext cx="5378196" cy="2444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49" y="5503903"/>
            <a:ext cx="4050792" cy="11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Error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sz="1600" dirty="0" smtClean="0"/>
              <a:t>[</a:t>
            </a:r>
            <a:r>
              <a:rPr lang="de-CH" sz="1600" dirty="0" err="1" smtClean="0"/>
              <a:t>Bauszat</a:t>
            </a:r>
            <a:r>
              <a:rPr lang="de-CH" sz="1600" dirty="0" smtClean="0"/>
              <a:t> et al. 2015]</a:t>
            </a:r>
            <a:endParaRPr lang="de-CH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51</a:t>
            </a:fld>
            <a:endParaRPr lang="de-CH" dirty="0"/>
          </a:p>
        </p:txBody>
      </p:sp>
      <p:cxnSp>
        <p:nvCxnSpPr>
          <p:cNvPr id="26" name="arrow 1"/>
          <p:cNvCxnSpPr>
            <a:stCxn id="8" idx="3"/>
            <a:endCxn id="12" idx="1"/>
          </p:cNvCxnSpPr>
          <p:nvPr/>
        </p:nvCxnSpPr>
        <p:spPr>
          <a:xfrm flipV="1">
            <a:off x="2401658" y="3423739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rrow 2"/>
          <p:cNvCxnSpPr>
            <a:stCxn id="12" idx="3"/>
            <a:endCxn id="23" idx="1"/>
          </p:cNvCxnSpPr>
          <p:nvPr/>
        </p:nvCxnSpPr>
        <p:spPr>
          <a:xfrm flipV="1">
            <a:off x="4744583" y="3423738"/>
            <a:ext cx="30671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arrow 3"/>
          <p:cNvCxnSpPr>
            <a:stCxn id="23" idx="3"/>
            <a:endCxn id="29" idx="1"/>
          </p:cNvCxnSpPr>
          <p:nvPr/>
        </p:nvCxnSpPr>
        <p:spPr>
          <a:xfrm>
            <a:off x="7087508" y="3423738"/>
            <a:ext cx="30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arrow 4"/>
          <p:cNvCxnSpPr>
            <a:stCxn id="29" idx="3"/>
            <a:endCxn id="47" idx="1"/>
          </p:cNvCxnSpPr>
          <p:nvPr/>
        </p:nvCxnSpPr>
        <p:spPr>
          <a:xfrm>
            <a:off x="9430433" y="3423738"/>
            <a:ext cx="3067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1 Rect"/>
          <p:cNvSpPr/>
          <p:nvPr/>
        </p:nvSpPr>
        <p:spPr>
          <a:xfrm>
            <a:off x="365446" y="2170040"/>
            <a:ext cx="2036212" cy="2507399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Candidate filters</a:t>
            </a:r>
            <a:endParaRPr lang="de-CH" b="1" dirty="0">
              <a:solidFill>
                <a:schemeClr val="tx1"/>
              </a:solidFill>
            </a:endParaRPr>
          </a:p>
        </p:txBody>
      </p:sp>
      <p:pic>
        <p:nvPicPr>
          <p:cNvPr id="7" name="1 scale 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85" y="2579470"/>
            <a:ext cx="1596664" cy="1596664"/>
          </a:xfrm>
          <a:prstGeom prst="rect">
            <a:avLst/>
          </a:prstGeom>
        </p:spPr>
      </p:pic>
      <p:pic>
        <p:nvPicPr>
          <p:cNvPr id="9" name="1 scal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45" y="2746334"/>
            <a:ext cx="1596664" cy="1596664"/>
          </a:xfrm>
          <a:prstGeom prst="rect">
            <a:avLst/>
          </a:prstGeom>
        </p:spPr>
      </p:pic>
      <p:pic>
        <p:nvPicPr>
          <p:cNvPr id="10" name="1 scal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67" y="2885501"/>
            <a:ext cx="1596664" cy="1596664"/>
          </a:xfrm>
          <a:prstGeom prst="rect">
            <a:avLst/>
          </a:prstGeom>
        </p:spPr>
      </p:pic>
      <p:grpSp>
        <p:nvGrpSpPr>
          <p:cNvPr id="11" name="2 grp"/>
          <p:cNvGrpSpPr/>
          <p:nvPr/>
        </p:nvGrpSpPr>
        <p:grpSpPr>
          <a:xfrm>
            <a:off x="2708371" y="2170039"/>
            <a:ext cx="2036212" cy="2507400"/>
            <a:chOff x="8033533" y="2291382"/>
            <a:chExt cx="2295525" cy="2826718"/>
          </a:xfrm>
        </p:grpSpPr>
        <p:sp>
          <p:nvSpPr>
            <p:cNvPr id="12" name="Rounded Rectangle 21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Sparse reference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2 pictur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95" y="2804741"/>
              <a:ext cx="1800000" cy="1800000"/>
            </a:xfrm>
            <a:prstGeom prst="rect">
              <a:avLst/>
            </a:prstGeom>
          </p:spPr>
        </p:pic>
      </p:grpSp>
      <p:sp>
        <p:nvSpPr>
          <p:cNvPr id="35" name="Rounded Rectangle 19"/>
          <p:cNvSpPr/>
          <p:nvPr/>
        </p:nvSpPr>
        <p:spPr>
          <a:xfrm>
            <a:off x="5052827" y="2170038"/>
            <a:ext cx="2036212" cy="2507399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Sparse error</a:t>
            </a:r>
            <a:endParaRPr lang="de-CH" b="1" dirty="0">
              <a:solidFill>
                <a:schemeClr val="tx1"/>
              </a:solidFill>
            </a:endParaRPr>
          </a:p>
        </p:txBody>
      </p:sp>
      <p:pic>
        <p:nvPicPr>
          <p:cNvPr id="34" name="3 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366" y="2579468"/>
            <a:ext cx="1596664" cy="1596664"/>
          </a:xfrm>
          <a:prstGeom prst="rect">
            <a:avLst/>
          </a:prstGeom>
        </p:spPr>
      </p:pic>
      <p:pic>
        <p:nvPicPr>
          <p:cNvPr id="36" name="3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726" y="2746332"/>
            <a:ext cx="1596664" cy="1596664"/>
          </a:xfrm>
          <a:prstGeom prst="rect">
            <a:avLst/>
          </a:prstGeom>
        </p:spPr>
      </p:pic>
      <p:pic>
        <p:nvPicPr>
          <p:cNvPr id="37" name="3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148" y="2885499"/>
            <a:ext cx="1596664" cy="1596664"/>
          </a:xfrm>
          <a:prstGeom prst="rect">
            <a:avLst/>
          </a:prstGeom>
        </p:spPr>
      </p:pic>
      <p:sp>
        <p:nvSpPr>
          <p:cNvPr id="41" name="Rounded Rectangle 19"/>
          <p:cNvSpPr/>
          <p:nvPr/>
        </p:nvSpPr>
        <p:spPr>
          <a:xfrm>
            <a:off x="7395752" y="2170038"/>
            <a:ext cx="2036212" cy="2507399"/>
          </a:xfrm>
          <a:prstGeom prst="roundRect">
            <a:avLst>
              <a:gd name="adj" fmla="val 10204"/>
            </a:avLst>
          </a:prstGeom>
          <a:noFill/>
          <a:ln>
            <a:solidFill>
              <a:srgbClr val="6197C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tIns="0" rtlCol="0" anchor="t" anchorCtr="0">
            <a:noAutofit/>
          </a:bodyPr>
          <a:lstStyle/>
          <a:p>
            <a:pPr algn="ctr"/>
            <a:r>
              <a:rPr lang="de-CH" b="1" dirty="0" smtClean="0">
                <a:solidFill>
                  <a:schemeClr val="tx1"/>
                </a:solidFill>
              </a:rPr>
              <a:t>Interpolated error</a:t>
            </a:r>
            <a:endParaRPr lang="de-CH" b="1" dirty="0">
              <a:solidFill>
                <a:schemeClr val="tx1"/>
              </a:solidFill>
            </a:endParaRPr>
          </a:p>
        </p:txBody>
      </p:sp>
      <p:pic>
        <p:nvPicPr>
          <p:cNvPr id="40" name="4 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291" y="2579468"/>
            <a:ext cx="1596664" cy="1596664"/>
          </a:xfrm>
          <a:prstGeom prst="rect">
            <a:avLst/>
          </a:prstGeom>
        </p:spPr>
      </p:pic>
      <p:pic>
        <p:nvPicPr>
          <p:cNvPr id="42" name="4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651" y="2746332"/>
            <a:ext cx="1596664" cy="1596664"/>
          </a:xfrm>
          <a:prstGeom prst="rect">
            <a:avLst/>
          </a:prstGeom>
        </p:spPr>
      </p:pic>
      <p:pic>
        <p:nvPicPr>
          <p:cNvPr id="43" name="4 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073" y="2885499"/>
            <a:ext cx="1596664" cy="1596664"/>
          </a:xfrm>
          <a:prstGeom prst="rect">
            <a:avLst/>
          </a:prstGeom>
        </p:spPr>
      </p:pic>
      <p:grpSp>
        <p:nvGrpSpPr>
          <p:cNvPr id="46" name="5 grp"/>
          <p:cNvGrpSpPr/>
          <p:nvPr/>
        </p:nvGrpSpPr>
        <p:grpSpPr>
          <a:xfrm>
            <a:off x="9737146" y="2170038"/>
            <a:ext cx="2036212" cy="2507399"/>
            <a:chOff x="8033533" y="2291382"/>
            <a:chExt cx="2295525" cy="2826718"/>
          </a:xfrm>
        </p:grpSpPr>
        <p:sp>
          <p:nvSpPr>
            <p:cNvPr id="47" name="Rounded Rectangle 34"/>
            <p:cNvSpPr/>
            <p:nvPr/>
          </p:nvSpPr>
          <p:spPr>
            <a:xfrm>
              <a:off x="8033533" y="2291382"/>
              <a:ext cx="2295525" cy="2826718"/>
            </a:xfrm>
            <a:prstGeom prst="roundRect">
              <a:avLst>
                <a:gd name="adj" fmla="val 10204"/>
              </a:avLst>
            </a:prstGeom>
            <a:noFill/>
            <a:ln>
              <a:solidFill>
                <a:srgbClr val="6197C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tIns="0" rtlCol="0" anchor="t" anchorCtr="0">
              <a:noAutofit/>
            </a:bodyPr>
            <a:lstStyle/>
            <a:p>
              <a:pPr algn="ctr"/>
              <a:r>
                <a:rPr lang="de-CH" b="1" dirty="0" smtClean="0">
                  <a:solidFill>
                    <a:schemeClr val="tx1"/>
                  </a:solidFill>
                </a:rPr>
                <a:t>Selection map</a:t>
              </a:r>
              <a:endParaRPr lang="de-CH" b="1" dirty="0">
                <a:solidFill>
                  <a:schemeClr val="tx1"/>
                </a:solidFill>
              </a:endParaRPr>
            </a:p>
          </p:txBody>
        </p:sp>
        <p:pic>
          <p:nvPicPr>
            <p:cNvPr id="48" name="Picture 35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81296" y="2804741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4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5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10" y="5282853"/>
            <a:ext cx="8263380" cy="8492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Extending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Close to a weighted sum of vectors 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        close to the subspace spanned by these vectors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Compute basis                                   of the local feature subspace       by orthogonalizing feature vectors</a:t>
            </a:r>
          </a:p>
          <a:p>
            <a:endParaRPr lang="de-CH" dirty="0"/>
          </a:p>
          <a:p>
            <a:r>
              <a:rPr lang="de-CH" dirty="0" smtClean="0"/>
              <a:t>Projection of local patch                  onto feature subspace: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52</a:t>
            </a:fld>
            <a:endParaRPr lang="de-CH" dirty="0"/>
          </a:p>
        </p:txBody>
      </p:sp>
      <p:pic>
        <p:nvPicPr>
          <p:cNvPr id="15" name="basis vectors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5" y="3311698"/>
            <a:ext cx="2593453" cy="308833"/>
          </a:xfrm>
          <a:prstGeom prst="rect">
            <a:avLst/>
          </a:prstGeom>
        </p:spPr>
      </p:pic>
      <p:sp useBgFill="1">
        <p:nvSpPr>
          <p:cNvPr id="16" name="Hiding rectangle"/>
          <p:cNvSpPr/>
          <p:nvPr/>
        </p:nvSpPr>
        <p:spPr>
          <a:xfrm>
            <a:off x="7747000" y="5135351"/>
            <a:ext cx="2794000" cy="996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F_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693" y="3349517"/>
            <a:ext cx="310693" cy="258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65" y="4668170"/>
            <a:ext cx="1213348" cy="354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4" y="1939748"/>
            <a:ext cx="651510" cy="2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0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We want: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    Need to minimize </a:t>
            </a:r>
            <a:r>
              <a:rPr lang="de-CH" b="1" dirty="0" smtClean="0">
                <a:sym typeface="Wingdings" panose="05000000000000000000" pitchFamily="2" charset="2"/>
              </a:rPr>
              <a:t>patch constraint term</a:t>
            </a:r>
            <a:r>
              <a:rPr lang="de-CH" dirty="0" smtClean="0">
                <a:sym typeface="Wingdings" panose="05000000000000000000" pitchFamily="2" charset="2"/>
              </a:rPr>
              <a:t> for each pixel    : </a:t>
            </a: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31" y="2364749"/>
            <a:ext cx="8230943" cy="362380"/>
          </a:xfrm>
          <a:prstGeom prst="rect">
            <a:avLst/>
          </a:prstGeom>
        </p:spPr>
      </p:pic>
      <p:grpSp>
        <p:nvGrpSpPr>
          <p:cNvPr id="11" name="Group Id Matrix"/>
          <p:cNvGrpSpPr/>
          <p:nvPr/>
        </p:nvGrpSpPr>
        <p:grpSpPr>
          <a:xfrm>
            <a:off x="7947840" y="2748142"/>
            <a:ext cx="2048659" cy="724189"/>
            <a:chOff x="6749657" y="2748142"/>
            <a:chExt cx="2048659" cy="724189"/>
          </a:xfrm>
        </p:grpSpPr>
        <p:sp>
          <p:nvSpPr>
            <p:cNvPr id="9" name="TextBox 8"/>
            <p:cNvSpPr txBox="1"/>
            <p:nvPr/>
          </p:nvSpPr>
          <p:spPr>
            <a:xfrm>
              <a:off x="6749657" y="3010666"/>
              <a:ext cx="2048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Identity matrix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7724775" y="2748142"/>
              <a:ext cx="98425" cy="361745"/>
            </a:xfrm>
            <a:prstGeom prst="upArrow">
              <a:avLst>
                <a:gd name="adj1" fmla="val 26821"/>
                <a:gd name="adj2" fmla="val 8333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Extending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53</a:t>
            </a:fld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96" y="3427875"/>
            <a:ext cx="179066" cy="275667"/>
          </a:xfrm>
          <a:prstGeom prst="rect">
            <a:avLst/>
          </a:prstGeom>
        </p:spPr>
      </p:pic>
      <p:sp useBgFill="1">
        <p:nvSpPr>
          <p:cNvPr id="12" name="Rectangle 11"/>
          <p:cNvSpPr/>
          <p:nvPr/>
        </p:nvSpPr>
        <p:spPr>
          <a:xfrm>
            <a:off x="5061283" y="4056903"/>
            <a:ext cx="676274" cy="2206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 useBgFill="1">
        <p:nvSpPr>
          <p:cNvPr id="13" name="Hiding rectangle"/>
          <p:cNvSpPr/>
          <p:nvPr/>
        </p:nvSpPr>
        <p:spPr>
          <a:xfrm>
            <a:off x="6749657" y="1942941"/>
            <a:ext cx="4883543" cy="15944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7" y="3931561"/>
            <a:ext cx="4963034" cy="6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8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08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Extending the reconstruction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Motivation: Using sparsity constraint similar to </a:t>
            </a:r>
            <a:r>
              <a:rPr lang="de-CH" i="1" dirty="0" smtClean="0"/>
              <a:t>denoising using overcomplete dictionaries </a:t>
            </a:r>
            <a:r>
              <a:rPr lang="de-CH" sz="1600" dirty="0" smtClean="0"/>
              <a:t>[Elad and Aharon 2006]</a:t>
            </a:r>
            <a:endParaRPr lang="de-CH" sz="1600" dirty="0"/>
          </a:p>
          <a:p>
            <a:r>
              <a:rPr lang="de-CH" dirty="0" smtClean="0"/>
              <a:t>Initial idea: reconstructed image should be equal to a sparse combination of basis vectors constructed from the features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/>
              <a:t> </a:t>
            </a:r>
            <a:r>
              <a:rPr lang="de-CH" dirty="0" smtClean="0"/>
              <a:t>  where                                    is an overcomplete basis</a:t>
            </a:r>
            <a:endParaRPr lang="de-CH" dirty="0"/>
          </a:p>
          <a:p>
            <a:pPr marL="0" indent="0">
              <a:buNone/>
            </a:pPr>
            <a:r>
              <a:rPr lang="de-CH" dirty="0" smtClean="0">
                <a:sym typeface="Wingdings" panose="05000000000000000000" pitchFamily="2" charset="2"/>
              </a:rPr>
              <a:t>   not </a:t>
            </a:r>
            <a:r>
              <a:rPr lang="de-CH" dirty="0" err="1" smtClean="0">
                <a:sym typeface="Wingdings" panose="05000000000000000000" pitchFamily="2" charset="2"/>
              </a:rPr>
              <a:t>feasible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globally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solve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for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reconstructed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image</a:t>
            </a:r>
            <a:endParaRPr lang="de-CH" dirty="0" smtClean="0"/>
          </a:p>
          <a:p>
            <a:endParaRPr lang="de-CH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55</a:t>
            </a:fld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95" y="3606975"/>
            <a:ext cx="10388749" cy="1284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4" y="5204224"/>
            <a:ext cx="2535380" cy="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7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>
                <a:sym typeface="Wingdings" panose="05000000000000000000" pitchFamily="2" charset="2"/>
              </a:rPr>
              <a:t>Add </a:t>
            </a:r>
            <a:r>
              <a:rPr lang="de-CH" b="1" dirty="0" smtClean="0">
                <a:sym typeface="Wingdings" panose="05000000000000000000" pitchFamily="2" charset="2"/>
              </a:rPr>
              <a:t>constraint weights</a:t>
            </a:r>
            <a:r>
              <a:rPr lang="de-CH" dirty="0" smtClean="0">
                <a:sym typeface="Wingdings" panose="05000000000000000000" pitchFamily="2" charset="2"/>
              </a:rPr>
              <a:t> for each pixel :</a:t>
            </a:r>
          </a:p>
          <a:p>
            <a:endParaRPr lang="de-CH" dirty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endParaRPr lang="de-CH" dirty="0" smtClean="0">
              <a:sym typeface="Wingdings" panose="05000000000000000000" pitchFamily="2" charset="2"/>
            </a:endParaRPr>
          </a:p>
          <a:p>
            <a:r>
              <a:rPr lang="de-CH" dirty="0" smtClean="0">
                <a:sym typeface="Wingdings" panose="05000000000000000000" pitchFamily="2" charset="2"/>
              </a:rPr>
              <a:t>Diagonal matrix       weights importance of patch constraints at individual pixels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Weights decrease when variance decreases: filter is </a:t>
            </a:r>
            <a:r>
              <a:rPr lang="de-CH" b="1" dirty="0" smtClean="0">
                <a:sym typeface="Wingdings" panose="05000000000000000000" pitchFamily="2" charset="2"/>
              </a:rPr>
              <a:t>consistent </a:t>
            </a: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 smtClean="0">
              <a:sym typeface="Wingdings" panose="05000000000000000000" pitchFamily="2" charset="2"/>
            </a:endParaRPr>
          </a:p>
          <a:p>
            <a:endParaRPr lang="de-CH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057" y="2947564"/>
            <a:ext cx="4735644" cy="68019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Extending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56</a:t>
            </a:fld>
            <a:endParaRPr lang="de-CH" dirty="0"/>
          </a:p>
        </p:txBody>
      </p:sp>
      <p:sp>
        <p:nvSpPr>
          <p:cNvPr id="28" name="Textfeld 27"/>
          <p:cNvSpPr txBox="1"/>
          <p:nvPr/>
        </p:nvSpPr>
        <p:spPr>
          <a:xfrm>
            <a:off x="3941201" y="3913313"/>
            <a:ext cx="291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 smtClean="0"/>
              <a:t>Constraint weights</a:t>
            </a:r>
            <a:endParaRPr lang="de-CH" sz="2400" dirty="0"/>
          </a:p>
        </p:txBody>
      </p:sp>
      <p:sp>
        <p:nvSpPr>
          <p:cNvPr id="17" name="Up Arrow 16"/>
          <p:cNvSpPr/>
          <p:nvPr/>
        </p:nvSpPr>
        <p:spPr>
          <a:xfrm>
            <a:off x="5350207" y="3576968"/>
            <a:ext cx="98425" cy="361745"/>
          </a:xfrm>
          <a:prstGeom prst="upArrow">
            <a:avLst>
              <a:gd name="adj1" fmla="val 26821"/>
              <a:gd name="adj2" fmla="val 833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76" y="4473500"/>
            <a:ext cx="391443" cy="2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10" y="4393163"/>
            <a:ext cx="8263380" cy="8492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Extending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reconstruction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r>
              <a:rPr lang="de-CH" dirty="0" smtClean="0"/>
              <a:t>Compute basis                                   of the local feature subspace       by orthogonalizing feature vectors</a:t>
            </a:r>
          </a:p>
          <a:p>
            <a:endParaRPr lang="de-CH" dirty="0"/>
          </a:p>
          <a:p>
            <a:r>
              <a:rPr lang="de-CH" dirty="0" smtClean="0"/>
              <a:t>Projection of local patch                  onto feature subspace: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57</a:t>
            </a:fld>
            <a:endParaRPr lang="de-CH" dirty="0"/>
          </a:p>
        </p:txBody>
      </p:sp>
      <p:pic>
        <p:nvPicPr>
          <p:cNvPr id="15" name="basis vectors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5" y="2433338"/>
            <a:ext cx="2593453" cy="308833"/>
          </a:xfrm>
          <a:prstGeom prst="rect">
            <a:avLst/>
          </a:prstGeom>
        </p:spPr>
      </p:pic>
      <p:sp useBgFill="1">
        <p:nvSpPr>
          <p:cNvPr id="16" name="Hiding rectangle"/>
          <p:cNvSpPr/>
          <p:nvPr/>
        </p:nvSpPr>
        <p:spPr>
          <a:xfrm>
            <a:off x="7747000" y="4245661"/>
            <a:ext cx="2794000" cy="996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F_k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93" y="2458453"/>
            <a:ext cx="310693" cy="258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65" y="3765417"/>
            <a:ext cx="1213348" cy="3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Implementation using CUDA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Solve least squares problem iteratively by using </a:t>
            </a:r>
            <a:r>
              <a:rPr lang="de-CH" b="1" dirty="0" smtClean="0"/>
              <a:t>conjugate gradient method (CG)</a:t>
            </a:r>
          </a:p>
          <a:p>
            <a:r>
              <a:rPr lang="de-CH" dirty="0" smtClean="0"/>
              <a:t>Based on the CUDA code of the original gradient-domain rendering paper [Lehtinen et al. 2013]</a:t>
            </a:r>
          </a:p>
          <a:p>
            <a:r>
              <a:rPr lang="de-CH" dirty="0" smtClean="0"/>
              <a:t>Our reconstruction: ≈</a:t>
            </a:r>
            <a:r>
              <a:rPr lang="de-CH" dirty="0" smtClean="0">
                <a:sym typeface="Wingdings" panose="05000000000000000000" pitchFamily="2" charset="2"/>
              </a:rPr>
              <a:t>10 s for a 1 mega-pixel image and patch radius of 2 (on a NVIDIA GTX Titan 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58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598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Monte Carlo Rendering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6</a:t>
            </a:fld>
            <a:endParaRPr lang="de-CH" dirty="0"/>
          </a:p>
        </p:txBody>
      </p:sp>
      <p:grpSp>
        <p:nvGrpSpPr>
          <p:cNvPr id="17" name="large and spp"/>
          <p:cNvGrpSpPr/>
          <p:nvPr/>
        </p:nvGrpSpPr>
        <p:grpSpPr>
          <a:xfrm>
            <a:off x="838200" y="2005012"/>
            <a:ext cx="8936553" cy="4502738"/>
            <a:chOff x="838200" y="2005012"/>
            <a:chExt cx="8936553" cy="4502738"/>
          </a:xfrm>
        </p:grpSpPr>
        <p:sp>
          <p:nvSpPr>
            <p:cNvPr id="8" name="TextBox 7"/>
            <p:cNvSpPr txBox="1"/>
            <p:nvPr/>
          </p:nvSpPr>
          <p:spPr>
            <a:xfrm>
              <a:off x="7142389" y="5600558"/>
              <a:ext cx="2632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256 samples per pixel</a:t>
              </a:r>
            </a:p>
            <a:p>
              <a:pPr algn="ctr"/>
              <a:r>
                <a:rPr lang="de-CH" dirty="0" smtClean="0"/>
                <a:t>≈9 min</a:t>
              </a:r>
              <a:endParaRPr lang="de-CH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05012"/>
              <a:ext cx="4502738" cy="4502738"/>
            </a:xfrm>
            <a:prstGeom prst="rect">
              <a:avLst/>
            </a:prstGeom>
          </p:spPr>
        </p:pic>
      </p:grpSp>
      <p:grpSp>
        <p:nvGrpSpPr>
          <p:cNvPr id="18" name="crops"/>
          <p:cNvGrpSpPr/>
          <p:nvPr/>
        </p:nvGrpSpPr>
        <p:grpSpPr>
          <a:xfrm>
            <a:off x="1329402" y="2005012"/>
            <a:ext cx="10126008" cy="3201474"/>
            <a:chOff x="1329402" y="2005012"/>
            <a:chExt cx="10126008" cy="32014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732" y="2005012"/>
              <a:ext cx="2936442" cy="2936442"/>
            </a:xfrm>
            <a:prstGeom prst="rect">
              <a:avLst/>
            </a:prstGeom>
            <a:noFill/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968" y="2005012"/>
              <a:ext cx="2936442" cy="293644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329402" y="492140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04165" y="3649431"/>
              <a:ext cx="285085" cy="285085"/>
            </a:xfrm>
            <a:prstGeom prst="rec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614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Denoising renderings</a:t>
            </a:r>
            <a:endParaRPr lang="de-CH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t>7</a:t>
            </a:fld>
            <a:endParaRPr lang="de-CH"/>
          </a:p>
        </p:txBody>
      </p:sp>
      <p:grpSp>
        <p:nvGrpSpPr>
          <p:cNvPr id="11" name="Group 10"/>
          <p:cNvGrpSpPr/>
          <p:nvPr/>
        </p:nvGrpSpPr>
        <p:grpSpPr>
          <a:xfrm>
            <a:off x="1752144" y="1717834"/>
            <a:ext cx="4241968" cy="4638516"/>
            <a:chOff x="1752144" y="1717834"/>
            <a:chExt cx="4241968" cy="46385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144" y="2114382"/>
              <a:ext cx="4241968" cy="42419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760608" y="171783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97887" y="1688550"/>
            <a:ext cx="4241968" cy="4667800"/>
            <a:chOff x="6197887" y="1688550"/>
            <a:chExt cx="4241968" cy="4667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887" y="2114382"/>
              <a:ext cx="4241968" cy="424196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206351" y="1688550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73646" y="2013559"/>
            <a:ext cx="6194997" cy="4375862"/>
            <a:chOff x="2921246" y="1861159"/>
            <a:chExt cx="6194997" cy="4375862"/>
          </a:xfrm>
        </p:grpSpPr>
        <p:grpSp>
          <p:nvGrpSpPr>
            <p:cNvPr id="41" name="Group 40"/>
            <p:cNvGrpSpPr/>
            <p:nvPr/>
          </p:nvGrpSpPr>
          <p:grpSpPr>
            <a:xfrm>
              <a:off x="3071141" y="2237056"/>
              <a:ext cx="5884782" cy="3999965"/>
              <a:chOff x="3270763" y="2287522"/>
              <a:chExt cx="5481228" cy="3725664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8187" y="4235366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0763" y="4239382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9330" y="4235366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0471" y="2287522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29330" y="2287524"/>
                <a:ext cx="1773804" cy="177380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8187" y="2287523"/>
                <a:ext cx="1773804" cy="1773804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2921246" y="1865503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Noisy image</a:t>
              </a:r>
              <a:endParaRPr lang="de-CH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6225" y="1861159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Filter result</a:t>
              </a:r>
              <a:endParaRPr lang="de-CH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91203" y="1867654"/>
              <a:ext cx="2225040" cy="36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/>
                <a:t>Reference</a:t>
              </a:r>
              <a:endParaRPr lang="de-CH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18503" y="6449821"/>
            <a:ext cx="5494857" cy="372340"/>
            <a:chOff x="3418503" y="6449821"/>
            <a:chExt cx="5494857" cy="372340"/>
          </a:xfrm>
        </p:grpSpPr>
        <p:sp>
          <p:nvSpPr>
            <p:cNvPr id="8" name="TextBox 7"/>
            <p:cNvSpPr txBox="1"/>
            <p:nvPr/>
          </p:nvSpPr>
          <p:spPr>
            <a:xfrm>
              <a:off x="3418503" y="6452829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≈ </a:t>
              </a:r>
              <a:r>
                <a:rPr lang="de-CH" dirty="0" smtClean="0"/>
                <a:t>35 s</a:t>
              </a:r>
              <a:endParaRPr lang="de-CH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38762" y="6449821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≈ </a:t>
              </a:r>
              <a:r>
                <a:rPr lang="de-CH" dirty="0" smtClean="0"/>
                <a:t>40 s</a:t>
              </a:r>
              <a:endParaRPr lang="de-CH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98885" y="6449821"/>
              <a:ext cx="1514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≈ </a:t>
              </a:r>
              <a:r>
                <a:rPr lang="de-CH" dirty="0" smtClean="0"/>
                <a:t>8.5 h </a:t>
              </a:r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10401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	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CH" b="1" dirty="0" smtClean="0"/>
          </a:p>
          <a:p>
            <a:r>
              <a:rPr lang="de-CH" b="1" dirty="0" smtClean="0"/>
              <a:t>Part I: Image Filtering using Halide</a:t>
            </a:r>
          </a:p>
          <a:p>
            <a:endParaRPr lang="de-CH" dirty="0" smtClean="0"/>
          </a:p>
          <a:p>
            <a:r>
              <a:rPr lang="de-CH" dirty="0" smtClean="0"/>
              <a:t>Part II: Denoising for Gradient-Domain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64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What is Halide? </a:t>
            </a:r>
            <a:r>
              <a:rPr lang="de-CH" sz="1600" dirty="0" smtClean="0"/>
              <a:t>[Ragan-Kelley et al. 2013]</a:t>
            </a:r>
            <a:endParaRPr lang="de-CH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Domain-</a:t>
            </a:r>
            <a:r>
              <a:rPr lang="de-CH" dirty="0" err="1" smtClean="0"/>
              <a:t>specific</a:t>
            </a:r>
            <a:r>
              <a:rPr lang="de-CH" dirty="0" smtClean="0"/>
              <a:t> language for high-performance image processing</a:t>
            </a:r>
          </a:p>
          <a:p>
            <a:r>
              <a:rPr lang="de-CH" dirty="0" smtClean="0"/>
              <a:t>Why a special language for image processing? </a:t>
            </a:r>
          </a:p>
          <a:p>
            <a:pPr lvl="1"/>
            <a:r>
              <a:rPr lang="de-CH" dirty="0" smtClean="0"/>
              <a:t>Performance is important in image processing</a:t>
            </a:r>
          </a:p>
          <a:p>
            <a:pPr lvl="1"/>
            <a:r>
              <a:rPr lang="de-CH" dirty="0" smtClean="0"/>
              <a:t>Writing fast code is hard</a:t>
            </a:r>
          </a:p>
          <a:p>
            <a:pPr lvl="1"/>
            <a:r>
              <a:rPr lang="de-CH" dirty="0" smtClean="0"/>
              <a:t>Optimized code is difficult to read and maintain</a:t>
            </a:r>
          </a:p>
          <a:p>
            <a:r>
              <a:rPr lang="de-CH" dirty="0" smtClean="0"/>
              <a:t>Key idea: Separation of the </a:t>
            </a:r>
            <a:r>
              <a:rPr lang="de-CH" b="1" dirty="0" smtClean="0"/>
              <a:t>algorithm</a:t>
            </a:r>
            <a:r>
              <a:rPr lang="de-CH" dirty="0" smtClean="0"/>
              <a:t> from its </a:t>
            </a:r>
            <a:r>
              <a:rPr lang="de-CH" b="1" dirty="0" smtClean="0"/>
              <a:t>schedule</a:t>
            </a:r>
          </a:p>
          <a:p>
            <a:r>
              <a:rPr lang="de-CH" dirty="0" smtClean="0"/>
              <a:t>Allows the programmer to </a:t>
            </a:r>
            <a:r>
              <a:rPr lang="de-CH" b="1" dirty="0" smtClean="0"/>
              <a:t>optimize code efficiently</a:t>
            </a:r>
          </a:p>
          <a:p>
            <a:r>
              <a:rPr lang="de-CH" b="1" dirty="0" smtClean="0"/>
              <a:t>Not </a:t>
            </a:r>
            <a:r>
              <a:rPr lang="de-CH" dirty="0" smtClean="0"/>
              <a:t>auto-optimization</a:t>
            </a:r>
          </a:p>
          <a:p>
            <a:r>
              <a:rPr lang="de-CH" dirty="0" smtClean="0"/>
              <a:t>Code can be targeted for different platforms (GPU, x86 CPU, ARM, ...)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6D51-75F6-42D6-886F-AFF5319F0D60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"/>
  <p:tag name="ORIGINALWIDTH" val="58.5"/>
  <p:tag name="LATEXADDIN" val="\documentclass{article}&#10;\usepackage{amsmath}&#10;\pagestyle{empty}&#10;\begin{document}&#10;&#10;$ I $&#10;&#10;\end{document}"/>
  <p:tag name="IGUANATEXSIZE" val="20"/>
  <p:tag name="IGUANATEXCURSOR" val="86"/>
  <p:tag name="TRANSPARENCY" val="Wahr"/>
  <p:tag name="FILENAME" val=""/>
  <p:tag name="INPUTTYPE" val="0"/>
  <p:tag name="LATEXENGINEID" val="0"/>
  <p:tag name="TEMPFOLDER" val="C:\Users\Delio\AppData\Local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0"/>
  <p:tag name="ORIGINALWIDTH" val="2800.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I = \argmin_{\hat{I}} \norm{\alpha(\hat{I} - I^b)}_2^2 + \norm{\begin{pmatrix} H^{dx}\hat{I} \\ H^{dy}\hat{I}\end{pmatrix}  - \begin{pmatrix} I^{dx} \\ I^{dy}\end{pmatrix}}_2^2 + $$&#10;&#10;&#10;\end{document}"/>
  <p:tag name="IGUANATEXSIZE" val="20"/>
  <p:tag name="IGUANATEXCURSOR" val="396"/>
  <p:tag name="TRANSPARENCY" val="Wahr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57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k$&#10;&#10;\end{document}"/>
  <p:tag name="IGUANATEXSIZE" val="20"/>
  <p:tag name="IGUANATEXCURSOR" val="216"/>
  <p:tag name="TRANSPARENCY" val="Wahr"/>
  <p:tag name="FILENAME" val=""/>
  <p:tag name="INPUTTYPE" val="0"/>
  <p:tag name="LATEXENGINEID" val="0"/>
  <p:tag name="TEMPFOLDER" val="C:\Users\Delio\AppData\Local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5"/>
  <p:tag name="ORIGINALWIDTH" val="507.75"/>
  <p:tag name="LATEXADDIN" val="\documentclass{article}&#10;\usepackage{amsmath}&#10;\pagestyle{empty}&#10;\begin{document}&#10;&#10;\begin{equation*}&#10;\operatorname{patch}_k(\hat{I})&#10;\end{equation*}&#10;&#10;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5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F_k$&#10;&#10;\end{document}"/>
  <p:tag name="IGUANATEXSIZE" val="20"/>
  <p:tag name="IGUANATEXCURSOR" val="218"/>
  <p:tag name="TRANSPARENCY" val="Wahr"/>
  <p:tag name="FILENAME" val=""/>
  <p:tag name="INPUTTYPE" val="0"/>
  <p:tag name="LATEXENGINEID" val="0"/>
  <p:tag name="TEMPFOLDER" val="C:\Users\Delio\AppData\Local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5"/>
  <p:tag name="ORIGINALWIDTH" val="59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\hat{I}$&#10;&#10;\end{document}"/>
  <p:tag name="IGUANATEXSIZE" val="20"/>
  <p:tag name="IGUANATEXCURSOR" val="222"/>
  <p:tag name="TRANSPARENCY" val="Wahr"/>
  <p:tag name="FILENAME" val=""/>
  <p:tag name="INPUTTYPE" val="0"/>
  <p:tag name="LATEXENGINEID" val="0"/>
  <p:tag name="TEMPFOLDER" val="C:\Users\Delio\AppData\Local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75"/>
  <p:tag name="ORIGINALWIDTH" val="215.25"/>
  <p:tag name="LATEXADDIN" val="\documentclass{article}&#10;\usepackage{amsmath}&#10;\pagestyle{empty}&#10;\begin{document}&#10;&#10;$$ \iff $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"/>
  <p:tag name="ORIGINALWIDTH" val="1643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\begin{equation*}&#10;\operatorname{patch}_k(\hat{I}) \approx \operatorname{proj}_{F_k}(\operatorname{patch}_k(\hat{I}))&#10;\end{equation*}&#10;&#10;\end{document}"/>
  <p:tag name="IGUANATEXSIZE" val="20"/>
  <p:tag name="IGUANATEXCURSOR" val="330"/>
  <p:tag name="TRANSPARENCY" val="Wahr"/>
  <p:tag name="FILENAME" val=""/>
  <p:tag name="INPUTTYPE" val="0"/>
  <p:tag name="LATEXENGINEID" val="0"/>
  <p:tag name="TEMPFOLDER" val="C:\Users\Delio\AppData\Local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57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k$&#10;&#10;\end{document}"/>
  <p:tag name="IGUANATEXSIZE" val="20"/>
  <p:tag name="IGUANATEXCURSOR" val="216"/>
  <p:tag name="TRANSPARENCY" val="Wahr"/>
  <p:tag name="FILENAME" val=""/>
  <p:tag name="INPUTTYPE" val="0"/>
  <p:tag name="LATEXENGINEID" val="0"/>
  <p:tag name="TEMPFOLDER" val="C:\Users\Delio\AppData\Local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2292"/>
  <p:tag name="LATEXADDIN" val="\documentclass{article}&#10;\usepackage{amsmath}&#10;\pagestyle{empty}&#10;\newcommand{\norm}[1]{\left\lVert#1\right\rVert}&#10;\begin{document}&#10;&#10;\begin{equation*}&#10;P_k(\hat{I}) = \norm{\operatorname{patch}_k(\hat{I}) - \operatorname{proj}_{F_k}(\operatorname{patch}_k(\hat{I}))}_2^2&#10;\end{equation*}&#10;&#10;\end{document}"/>
  <p:tag name="IGUANATEXSIZE" val="20"/>
  <p:tag name="IGUANATEXCURSOR" val="261"/>
  <p:tag name="TRANSPARENCY" val="Wahr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0"/>
  <p:tag name="ORIGINALWIDTH" val="3354.7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\begin{equation*}&#10;I = \argmin_{\hat{I}} \norm{\alpha(\hat{I} - I^b)}_2^2 + \norm{\begin{pmatrix} H^{dx} \\ H^{dy}\end{pmatrix} \hat{I} - \begin{pmatrix} I^{dx} \\ I^{dy}\end{pmatrix}}_2^2 + \sum_{k=1}^n P_k(\hat{I})&#10;\end{equation*}&#10;&#10;\end{document}"/>
  <p:tag name="IGUANATEXSIZE" val="20"/>
  <p:tag name="IGUANATEXCURSOR" val="429"/>
  <p:tag name="TRANSPARENCY" val="Wahr"/>
  <p:tag name="FILENAME" val=""/>
  <p:tag name="INPUTTYPE" val="0"/>
  <p:tag name="LATEXENGINEID" val="0"/>
  <p:tag name="TEMPFOLDER" val="C:\Users\Delio\AppData\Local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63.5"/>
  <p:tag name="LATEXADDIN" val="\documentclass{article}&#10;\usepackage{amsmath}&#10;\pagestyle{empty}&#10;\begin{document}&#10;&#10;$I^{dx}$&#10;&#10;\end{document}"/>
  <p:tag name="IGUANATEXSIZE" val="20"/>
  <p:tag name="IGUANATEXCURSOR" val="89"/>
  <p:tag name="TRANSPARENCY" val="Wahr"/>
  <p:tag name="FILENAME" val=""/>
  <p:tag name="INPUTTYPE" val="0"/>
  <p:tag name="LATEXENGINEID" val="0"/>
  <p:tag name="TEMPFOLDER" val="C:\Users\Delio\AppData\Local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2643"/>
  <p:tag name="LATEXADDIN" val="\documentclass{article}&#10;\usepackage{amsmath}&#10;\pagestyle{empty}&#10;\newcommand{\norm}[1]{\left\lVert#1\right\rVert}&#10;\begin{document}&#10;&#10;\begin{equation*}&#10;P_k(\hat{I}) = \norm{D_k \cdot (\operatorname{patch}_k(\hat{I}) - \operatorname{proj}_{F_k}(\operatorname{patch}_k(\hat{I})))}_2^2&#10;\end{equation*}&#10;&#10;\end{document}"/>
  <p:tag name="IGUANATEXSIZE" val="20"/>
  <p:tag name="IGUANATEXCURSOR" val="214"/>
  <p:tag name="TRANSPARENCY" val="Wahr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4.5"/>
  <p:tag name="ORIGINALWIDTH" val="2991.75"/>
  <p:tag name="LATEXADDIN" val="\documentclass{article}&#10;\usepackage{amsmath}&#10;\pagestyle{empty}&#10;\DeclareMathOperator*{\argmin}{arg\,min}&#10;\DeclareMathOperator*{\argmax}{arg\,max}&#10;&#10;\newcommand{\norm}[1]{\left\lVert#1\right\rVert}&#10;&#10;\newcommand{\expv}{\operatorname{E}}&#10;\newcommand{\var}{\operatorname{Var}}&#10;&#10;\newlength\figureheight&#10;\newlength\figurewidth&#10;&#10;\begin{document}&#10;&#10;\begin{align*}&#10;\Delta_i^2(p, q) &amp;= \frac{(u_i(p) - u_i(q))^2 - (\var_i[p] + \var_i[q])}{\varepsilon + k_c^2(\var_i[p] + \var_i[q])} \\ \\&#10;d_c^2(P(p), P(q)) &amp;= \frac{1}{3(2f+1)^2}\sum_{i=1}^{3}\sum_{n \in P(0)} \Delta_i^2(p+n, q+n) \\ \\&#10;w_c(p, q) &amp;= \exp(-\max(0, d_c^2(P(p), P(q)))&#10;\end{align*}&#10;&#10;&#10;&#10;\end{document}"/>
  <p:tag name="IGUANATEXSIZE" val="20"/>
  <p:tag name="IGUANATEXCURSOR" val="574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3"/>
  <p:tag name="ORIGINALWIDTH" val="2646.75"/>
  <p:tag name="LATEXADDIN" val="\documentclass{article}&#10;\usepackage{amsmath}&#10;\pagestyle{empty}&#10;\DeclareMathOperator*{\argmin}{arg\,min}&#10;\DeclareMathOperator*{\argmax}{arg\,max}&#10;&#10;\newcommand{\norm}[1]{\left\lVert#1\right\rVert}&#10;&#10;\newcommand{\expv}{\operatorname{E}}&#10;\newcommand{\var}{\operatorname{Var}}&#10;&#10;\newlength\figureheight&#10;\newlength\figurewidth&#10;&#10;\begin{document}&#10;&#10;\begin{align*}&#10;\Phi_j^2(p, q) &amp;= \frac{(f_j(p)-f_j(q))^2-(\var_j[p]+\var_j[q])}{\varepsilon + k_f^2(V_j[p]+V_j[q]))} \\&#10;V_{j}[p] &amp;= \max(\tau, \var_{j}[p], \norm{\nabla_{j}[p]}^2) \\ \\&#10;w_{f_j}(p, q) &amp;= \exp(-\max(d_{f_j}^2(p, q), 0)) \\&#10;w_f(p, q) &amp;= \min_{j \in \lbrace 1, \dots, M\rbrace} w_{f_j}(p, q)&#10;\end{align*}&#10;&#10;&#10;\end{document}"/>
  <p:tag name="IGUANATEXSIZE" val="20"/>
  <p:tag name="IGUANATEXCURSOR" val="552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1.75"/>
  <p:tag name="ORIGINALWIDTH" val="1993.5"/>
  <p:tag name="LATEXADDIN" val="\documentclass{article}&#10;\usepackage{amsmath}&#10;\pagestyle{empty}&#10;\begin{document}&#10;&#10;\begin{align*}&#10;w(p, q) &amp;= \min(w_c(p,q), w_f(p, q)) \\&#10;\tilde{w}(p, q) &amp;= \begin{cases}&#10;\beta \cdot w(p, q) &amp; \text{if $ w(p, q) &gt; \delta $} \\&#10;0 &amp; \text{otherwise}&#10;\end{cases}&#10;\end{align*}&#10;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3320.25"/>
  <p:tag name="LATEXADDIN" val="\documentclass{article}&#10;\usepackage{amsmath}&#10;\pagestyle{empty}&#10;\begin{document}&#10;&#10;&#10;\begin{equation*}&#10;\operatorname{proj}_{F_k}(\operatorname{patch}_k(\hat{I})) = \sum_{i = 1}^{m}\langle b_{ki}, \operatorname{patch}_k(\hat{I})\rangle b_{ki} = B_kB_k^T \operatorname{patch}_k(\hat{I})&#10;\end{equation*}&#10;&#10;\end{document}"/>
  <p:tag name="IGUANATEXSIZE" val="20"/>
  <p:tag name="IGUANATEXCURSOR" val="281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45.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B_k = (b_{k1}, \dots, b_{km}) $$&#10;&#10;\end{document}"/>
  <p:tag name="IGUANATEXSIZE" val="20"/>
  <p:tag name="IGUANATEXCURSOR" val="223"/>
  <p:tag name="TRANSPARENCY" val="Wahr"/>
  <p:tag name="FILENAME" val=""/>
  <p:tag name="INPUTTYPE" val="0"/>
  <p:tag name="LATEXENGINEID" val="0"/>
  <p:tag name="TEMPFOLDER" val="C:\Users\Delio\AppData\Local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5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F_k $$&#10;&#10;\end{document}"/>
  <p:tag name="IGUANATEXSIZE" val="20"/>
  <p:tag name="IGUANATEXCURSOR" val="221"/>
  <p:tag name="TRANSPARENCY" val="Wahr"/>
  <p:tag name="FILENAME" val=""/>
  <p:tag name="INPUTTYPE" val="0"/>
  <p:tag name="LATEXENGINEID" val="0"/>
  <p:tag name="TEMPFOLDER" val="C:\Users\Delio\AppData\Local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508.5"/>
  <p:tag name="LATEXADDIN" val="\documentclass{article}&#10;\usepackage{amsmath}&#10;\pagestyle{empty}&#10;\begin{document}&#10;&#10;&#10;$ \operatorname{patch}_k(\hat{I})$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75"/>
  <p:tag name="ORIGINALWIDTH" val="215.25"/>
  <p:tag name="LATEXADDIN" val="\documentclass{article}&#10;\usepackage{amsmath}&#10;\pagestyle{empty}&#10;\begin{document}&#10;&#10;$$ \iff $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5"/>
  <p:tag name="ORIGINALWIDTH" val="3390"/>
  <p:tag name="LATEXADDIN" val="\documentclass{article}&#10;\usepackage{amsmath}&#10;\pagestyle{empty}&#10;\begin{document}&#10;&#10;\begin{equation*}&#10;B_k B_k^T \operatorname{patch}_k(\hat{I}) \approx \operatorname{patch}_k(\hat{I}) \iff  (B_k B_k^T - I_s) \operatorname{patch}_k(\hat{I})  \approx 0 &#10;\end{equation*}&#10;&#10;&#10;\end{document}"/>
  <p:tag name="IGUANATEXSIZE" val="20"/>
  <p:tag name="IGUANATEXCURSOR" val="247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62"/>
  <p:tag name="LATEXADDIN" val="\documentclass{article}&#10;\usepackage{amsmath}&#10;\pagestyle{empty}&#10;\begin{document}&#10;&#10;$I^{dy}$&#10;&#10;\end{document}"/>
  <p:tag name="IGUANATEXSIZE" val="20"/>
  <p:tag name="IGUANATEXCURSOR" val="87"/>
  <p:tag name="TRANSPARENCY" val="Wahr"/>
  <p:tag name="FILENAME" val=""/>
  <p:tag name="INPUTTYPE" val="0"/>
  <p:tag name="LATEXENGINEID" val="0"/>
  <p:tag name="TEMPFOLDER" val="C:\Users\Delio\AppData\Local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5"/>
  <p:tag name="ORIGINALWIDTH" val="57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k$&#10;&#10;\end{document}"/>
  <p:tag name="IGUANATEXSIZE" val="20"/>
  <p:tag name="IGUANATEXCURSOR" val="216"/>
  <p:tag name="TRANSPARENCY" val="Wahr"/>
  <p:tag name="FILENAME" val=""/>
  <p:tag name="INPUTTYPE" val="0"/>
  <p:tag name="LATEXENGINEID" val="0"/>
  <p:tag name="TEMPFOLDER" val="C:\Users\Delio\AppData\Local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1882.5"/>
  <p:tag name="LATEXADDIN" val="\documentclass{article}&#10;\usepackage{amsmath}&#10;\pagestyle{empty}&#10;\newcommand{\norm}[1]{\left\lVert#1\right\rVert}&#10;\begin{document}&#10;&#10;\begin{equation*}&#10;P_k(\hat{I}) = \norm{(B_k B_k^T - I_s)\operatorname{patch}_k(\hat{I})}_2^2&#10;\end{equation*}&#10;&#10;\end{document}"/>
  <p:tag name="IGUANATEXSIZE" val="20"/>
  <p:tag name="IGUANATEXCURSOR" val="217"/>
  <p:tag name="TRANSPARENCY" val="True"/>
  <p:tag name="FILENAME" val=""/>
  <p:tag name="INPUTTYPE" val="0"/>
  <p:tag name="LATEXENGINEID" val="0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2.75"/>
  <p:tag name="ORIGINALWIDTH" val="3986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\begin{align*}&#10;c &amp;= \argmin_{\hat{c}} \norm{\alpha(S\hat{c} - I^b)}_2^2 + \norm{\begin{pmatrix} H^{dx} \\ H^{dy}\end{pmatrix} S\hat{c} - \begin{pmatrix} I^{dx} \\ I^{dy}\end{pmatrix}}_2^2 \text{, subject to} \norm{\hat{c}}_1 &lt; \lambda \\&#10;I &amp;= Sc&#10;\end{align*}&#10;&#10;\end{document}"/>
  <p:tag name="IGUANATEXSIZE" val="20"/>
  <p:tag name="IGUANATEXCURSOR" val="280"/>
  <p:tag name="TRANSPARENCY" val="Wahr"/>
  <p:tag name="FILENAME" val=""/>
  <p:tag name="INPUTTYPE" val="0"/>
  <p:tag name="LATEXENGINEID" val="0"/>
  <p:tag name="TEMPFOLDER" val="C:\Users\Delio\AppData\Local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1.5"/>
  <p:tag name="ORIGINALWIDTH" val="975.75"/>
  <p:tag name="LATEXADDIN" val="\documentclass{article}&#10;\usepackage{amsmath}&#10;\usepackage{amsfonts}&#10;\pagestyle{empty}&#10;\begin{document}&#10;&#10;\begin{equation*}&#10;S \in \mathbb{R}^{n \times m} \text{, } n &lt; m&#10;\end{equation*}&#10;&#10;&#10;\end{document}"/>
  <p:tag name="IGUANATEXSIZE" val="20"/>
  <p:tag name="IGUANATEXCURSOR" val="166"/>
  <p:tag name="TRANSPARENCY" val="True"/>
  <p:tag name="FILENAME" val=""/>
  <p:tag name="INPUTTYPE" val="0"/>
  <p:tag name="LATEXENGINEID" val="0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1796.25"/>
  <p:tag name="LATEXADDIN" val="\documentclass{article}&#10;\usepackage{amsmath}&#10;\pagestyle{empty}&#10;\newcommand{\norm}[1]{\left\lVert#1\right\rVert}&#10;\begin{document}&#10;&#10;\begin{equation*}&#10;P_k(\hat{I}) = \norm{D_k \cdot (B_k B_k^T - I_s)\Gamma_k \hat{I}}_2^2&#10;\end{equation*}&#10;&#10;\end{document}"/>
  <p:tag name="IGUANATEXSIZE" val="20"/>
  <p:tag name="IGUANATEXCURSOR" val="179"/>
  <p:tag name="TRANSPARENCY" val="True"/>
  <p:tag name="FILENAME" val=""/>
  <p:tag name="INPUTTYPE" val="0"/>
  <p:tag name="LATEXENGINEID" val="0"/>
  <p:tag name="TEMPFOLDER" val="c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47.75"/>
  <p:tag name="LATEXADDIN" val="\documentclass{article}&#10;\usepackage{amsmath}&#10;\pagestyle{empty}&#10;\begin{document}&#10;&#10;\begin{equation*}&#10;D_k&#10;\end{equation*}&#10;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1.25"/>
  <p:tag name="ORIGINALWIDTH" val="3320.25"/>
  <p:tag name="LATEXADDIN" val="\documentclass{article}&#10;\usepackage{amsmath}&#10;\pagestyle{empty}&#10;\begin{document}&#10;&#10;&#10;\begin{equation*}&#10;\operatorname{proj}_{F_k}(\operatorname{patch}_k(\hat{I})) = \sum_{i = 1}^{m}\langle b_{ki}, \operatorname{patch}_k(\hat{I})\rangle b_{ki} = B_kB_k^T \operatorname{patch}_k(\hat{I})&#10;\end{equation*}&#10;&#10;\end{document}"/>
  <p:tag name="IGUANATEXSIZE" val="20"/>
  <p:tag name="IGUANATEXCURSOR" val="281"/>
  <p:tag name="TRANSPARENCY" val="True"/>
  <p:tag name="FILENAME" val=""/>
  <p:tag name="INPUTTYPE" val="0"/>
  <p:tag name="LATEXENGINEID" val="0"/>
  <p:tag name="TEMPFOLDER" val="c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45.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B_k = (b_{k1}, \dots, b_{km}) $$&#10;&#10;\end{document}"/>
  <p:tag name="IGUANATEXSIZE" val="20"/>
  <p:tag name="IGUANATEXCURSOR" val="223"/>
  <p:tag name="TRANSPARENCY" val="Wahr"/>
  <p:tag name="FILENAME" val=""/>
  <p:tag name="INPUTTYPE" val="0"/>
  <p:tag name="LATEXENGINEID" val="0"/>
  <p:tag name="TEMPFOLDER" val="C:\Users\Delio\AppData\Local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5"/>
  <p:tag name="ORIGINALWIDTH" val="125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F_k $$&#10;&#10;\end{document}"/>
  <p:tag name="IGUANATEXSIZE" val="20"/>
  <p:tag name="IGUANATEXCURSOR" val="221"/>
  <p:tag name="TRANSPARENCY" val="Wahr"/>
  <p:tag name="FILENAME" val=""/>
  <p:tag name="INPUTTYPE" val="0"/>
  <p:tag name="LATEXENGINEID" val="0"/>
  <p:tag name="TEMPFOLDER" val="C:\Users\Delio\AppData\Local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8.5"/>
  <p:tag name="ORIGINALWIDTH" val="508.5"/>
  <p:tag name="LATEXADDIN" val="\documentclass{article}&#10;\usepackage{amsmath}&#10;\pagestyle{empty}&#10;\begin{document}&#10;&#10;&#10;$ \operatorname{patch}_k(\hat{I})$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"/>
  <p:tag name="ORIGINALWIDTH" val="102"/>
  <p:tag name="LATEXADDIN" val="\documentclass{article}&#10;\usepackage{amsmath}&#10;\pagestyle{empty}&#10;\begin{document}&#10;&#10;$I^b$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Users\Delio\AppData\Local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211.5"/>
  <p:tag name="LATEXADDIN" val="\documentclass{article}&#10;\usepackage{amsmath}&#10;\pagestyle{empty}&#10;\begin{document}&#10;&#10;\begin{equation*}&#10;H^{dx}&#10;\end{equation*}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.75"/>
  <p:tag name="ORIGINALWIDTH" val="210.75"/>
  <p:tag name="LATEXADDIN" val="\documentclass{article}&#10;\usepackage{amsmath}&#10;\pagestyle{empty}&#10;\begin{document}&#10;&#10;\begin{equation*}&#10;H^{dy}&#10;\end{equation*}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8.5"/>
  <p:tag name="ORIGINALWIDTH" val="1341.7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I = \argmin_{\hat{I}} \norm{\alpha(\hat{I} - I^b)}_2^2 $$&#10;&#10;&#10;\end{document}"/>
  <p:tag name="IGUANATEXSIZE" val="20"/>
  <p:tag name="IGUANATEXCURSOR" val="272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8.5"/>
  <p:tag name="ORIGINALWIDTH" val="1164.7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I = \argmin_{\hat{I}} \norm{\hat{I} - I^b}_2^2 $$&#10;&#10;&#10;\end{document}"/>
  <p:tag name="IGUANATEXSIZE" val="20"/>
  <p:tag name="IGUANATEXCURSOR" val="264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0"/>
  <p:tag name="ORIGINALWIDTH" val="1325.25"/>
  <p:tag name="LATEXADDIN" val="\documentclass{article}&#10;\usepackage{amsmath}&#10;&#10;\DeclareMathOperator*{\argmin}{arg\,min}&#10;\DeclareMathOperator*{\argmax}{arg\,max}&#10;\newcommand{\norm}[1]{\left\lVert#1\right\rVert}&#10;&#10;\pagestyle{empty}&#10;\begin{document}&#10;&#10;$$  +~ \norm{\begin{pmatrix} H^{dx}\hat{I} \\ H^{dy}\hat{I}\end{pmatrix}  - \begin{pmatrix} I^{dx} \\ I^{dy}\end{pmatrix}}_2^2 $$&#10;&#10;&#10;\end{document}"/>
  <p:tag name="IGUANATEXSIZE" val="20"/>
  <p:tag name="IGUANATEXCURSOR" val="220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3741</Words>
  <Application>Microsoft Office PowerPoint</Application>
  <PresentationFormat>Breitbild</PresentationFormat>
  <Paragraphs>698</Paragraphs>
  <Slides>58</Slides>
  <Notes>45</Notes>
  <HiddenSlides>4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Wingdings</vt:lpstr>
      <vt:lpstr>Office Theme</vt:lpstr>
      <vt:lpstr>Image</vt:lpstr>
      <vt:lpstr>Image Filtering using Halide and a new Denoising Algorithm for Gradient-Domain Rendering</vt:lpstr>
      <vt:lpstr>Motivation</vt:lpstr>
      <vt:lpstr>Monte Carlo Rendering</vt:lpstr>
      <vt:lpstr>Monte Carlo Rendering</vt:lpstr>
      <vt:lpstr>Monte Carlo Rendering</vt:lpstr>
      <vt:lpstr>Monte Carlo Rendering</vt:lpstr>
      <vt:lpstr>Denoising renderings</vt:lpstr>
      <vt:lpstr>Content </vt:lpstr>
      <vt:lpstr>What is Halide? [Ragan-Kelley et al. 2013]</vt:lpstr>
      <vt:lpstr>Code example</vt:lpstr>
      <vt:lpstr>Code example</vt:lpstr>
      <vt:lpstr>Code example: simple schedule</vt:lpstr>
      <vt:lpstr>Code example: parallelization</vt:lpstr>
      <vt:lpstr>Code example: optimizing for locality</vt:lpstr>
      <vt:lpstr>Goals</vt:lpstr>
      <vt:lpstr>Robust Denoising using Feature and Color Information (RDFC)</vt:lpstr>
      <vt:lpstr>Candidate Filters</vt:lpstr>
      <vt:lpstr>Robust Denoising using Feature and Color Information</vt:lpstr>
      <vt:lpstr>Example</vt:lpstr>
      <vt:lpstr>Results</vt:lpstr>
      <vt:lpstr>Dual-Domain Image Denoising [Knaus and Zwicker 2015]</vt:lpstr>
      <vt:lpstr>Results</vt:lpstr>
      <vt:lpstr>Conclusion to Part I</vt:lpstr>
      <vt:lpstr>Content </vt:lpstr>
      <vt:lpstr>Gradient-domain rendering</vt:lpstr>
      <vt:lpstr>Screened Poisson Solver</vt:lpstr>
      <vt:lpstr>L1-Reconstruction</vt:lpstr>
      <vt:lpstr>Noise in Reconstruction</vt:lpstr>
      <vt:lpstr>Extending the Reconstruction</vt:lpstr>
      <vt:lpstr>Extending the Reconstruction</vt:lpstr>
      <vt:lpstr>Extending the Reconstruction</vt:lpstr>
      <vt:lpstr>Extending the Reconstruction</vt:lpstr>
      <vt:lpstr>Problems</vt:lpstr>
      <vt:lpstr>Constraint weights</vt:lpstr>
      <vt:lpstr>Pipeline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 to Part II</vt:lpstr>
      <vt:lpstr>Future work</vt:lpstr>
      <vt:lpstr>PowerPoint-Präsentation</vt:lpstr>
      <vt:lpstr>Patch constraint weights</vt:lpstr>
      <vt:lpstr>Patch constraint weights</vt:lpstr>
      <vt:lpstr>Error estimation [Bauszat et al. 2015]</vt:lpstr>
      <vt:lpstr>Extending the Reconstruction</vt:lpstr>
      <vt:lpstr>Extending the Reconstruction</vt:lpstr>
      <vt:lpstr>PowerPoint-Präsentation</vt:lpstr>
      <vt:lpstr>Extending the reconstruction</vt:lpstr>
      <vt:lpstr>Extending the reconstruction</vt:lpstr>
      <vt:lpstr>Extending the reconstruction</vt:lpstr>
      <vt:lpstr>Implementation using CUDA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filtering using Halide and denoising for gradient-domain rendering</dc:title>
  <dc:creator>Delio Vicini</dc:creator>
  <cp:lastModifiedBy>Delio</cp:lastModifiedBy>
  <cp:revision>528</cp:revision>
  <dcterms:created xsi:type="dcterms:W3CDTF">2015-08-12T07:44:16Z</dcterms:created>
  <dcterms:modified xsi:type="dcterms:W3CDTF">2015-09-04T07:36:30Z</dcterms:modified>
</cp:coreProperties>
</file>